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303" r:id="rId5"/>
    <p:sldId id="302" r:id="rId6"/>
    <p:sldId id="308" r:id="rId7"/>
    <p:sldId id="264" r:id="rId8"/>
    <p:sldId id="309" r:id="rId9"/>
    <p:sldId id="332" r:id="rId10"/>
    <p:sldId id="353" r:id="rId11"/>
    <p:sldId id="354" r:id="rId12"/>
    <p:sldId id="265" r:id="rId13"/>
    <p:sldId id="311" r:id="rId14"/>
    <p:sldId id="266" r:id="rId15"/>
    <p:sldId id="312" r:id="rId16"/>
    <p:sldId id="313" r:id="rId17"/>
    <p:sldId id="315" r:id="rId18"/>
    <p:sldId id="316" r:id="rId19"/>
    <p:sldId id="317" r:id="rId20"/>
    <p:sldId id="355" r:id="rId21"/>
    <p:sldId id="356" r:id="rId22"/>
    <p:sldId id="267"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29">
          <p15:clr>
            <a:srgbClr val="A4A3A4"/>
          </p15:clr>
        </p15:guide>
        <p15:guide id="2" orient="horz" pos="4190">
          <p15:clr>
            <a:srgbClr val="A4A3A4"/>
          </p15:clr>
        </p15:guide>
        <p15:guide id="3" pos="230">
          <p15:clr>
            <a:srgbClr val="A4A3A4"/>
          </p15:clr>
        </p15:guide>
        <p15:guide id="4" pos="7449">
          <p15:clr>
            <a:srgbClr val="A4A3A4"/>
          </p15:clr>
        </p15:guide>
        <p15:guide id="5" orient="horz" pos="591">
          <p15:clr>
            <a:srgbClr val="A4A3A4"/>
          </p15:clr>
        </p15:guide>
        <p15:guide id="6" orient="horz" pos="660">
          <p15:clr>
            <a:srgbClr val="A4A3A4"/>
          </p15:clr>
        </p15:guide>
        <p15:guide id="7" orient="horz" pos="4017">
          <p15:clr>
            <a:srgbClr val="A4A3A4"/>
          </p15:clr>
        </p15:guide>
        <p15:guide id="8" orient="horz" pos="3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58"/>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18" autoAdjust="0"/>
  </p:normalViewPr>
  <p:slideViewPr>
    <p:cSldViewPr snapToGrid="0" showGuides="1">
      <p:cViewPr varScale="1">
        <p:scale>
          <a:sx n="89" d="100"/>
          <a:sy n="89" d="100"/>
        </p:scale>
        <p:origin x="-624" y="-96"/>
      </p:cViewPr>
      <p:guideLst>
        <p:guide orient="horz" pos="129"/>
        <p:guide orient="horz" pos="4190"/>
        <p:guide orient="horz" pos="591"/>
        <p:guide orient="horz" pos="660"/>
        <p:guide orient="horz" pos="4017"/>
        <p:guide orient="horz" pos="3888"/>
        <p:guide pos="230"/>
        <p:guide pos="7449"/>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1936763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4" name="组合 3"/>
          <p:cNvGrpSpPr/>
          <p:nvPr userDrawn="1"/>
        </p:nvGrpSpPr>
        <p:grpSpPr>
          <a:xfrm>
            <a:off x="0" y="-133350"/>
            <a:ext cx="12192000" cy="6991350"/>
            <a:chOff x="0" y="-133350"/>
            <a:chExt cx="12192000" cy="6991350"/>
          </a:xfrm>
        </p:grpSpPr>
        <p:pic>
          <p:nvPicPr>
            <p:cNvPr id="2" name="图片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2079" b="969"/>
            <a:stretch>
              <a:fillRect/>
            </a:stretch>
          </p:blipFill>
          <p:spPr>
            <a:xfrm>
              <a:off x="0" y="0"/>
              <a:ext cx="12192000" cy="6858000"/>
            </a:xfrm>
            <a:prstGeom prst="rect">
              <a:avLst/>
            </a:prstGeom>
          </p:spPr>
        </p:pic>
        <p:pic>
          <p:nvPicPr>
            <p:cNvPr id="3" name="图片 2"/>
            <p:cNvPicPr>
              <a:picLocks noChangeAspect="1"/>
            </p:cNvPicPr>
            <p:nvPr userDrawn="1"/>
          </p:nvPicPr>
          <p:blipFill rotWithShape="1">
            <a:blip r:embed="rId3" cstate="screen">
              <a:extLst>
                <a:ext uri="{28A0092B-C50C-407E-A947-70E740481C1C}">
                  <a14:useLocalDpi xmlns:a14="http://schemas.microsoft.com/office/drawing/2010/main" val="0"/>
                </a:ext>
              </a:extLst>
            </a:blip>
            <a:srcRect t="3" b="60628"/>
            <a:stretch>
              <a:fillRect/>
            </a:stretch>
          </p:blipFill>
          <p:spPr>
            <a:xfrm>
              <a:off x="0" y="-133350"/>
              <a:ext cx="12192000" cy="31051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val="0"/>
              </a:ext>
            </a:extLst>
          </a:blip>
          <a:srcRect t="12635" b="413"/>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grpSp>
        <p:nvGrpSpPr>
          <p:cNvPr id="2" name="组合 1"/>
          <p:cNvGrpSpPr/>
          <p:nvPr userDrawn="1"/>
        </p:nvGrpSpPr>
        <p:grpSpPr>
          <a:xfrm>
            <a:off x="0" y="-133350"/>
            <a:ext cx="12192000" cy="6991350"/>
            <a:chOff x="0" y="-133350"/>
            <a:chExt cx="12192000" cy="699135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val="0"/>
                </a:ext>
              </a:extLst>
            </a:blip>
            <a:srcRect t="12079" b="969"/>
            <a:stretch>
              <a:fillRect/>
            </a:stretch>
          </p:blipFill>
          <p:spPr>
            <a:xfrm>
              <a:off x="0" y="0"/>
              <a:ext cx="12192000" cy="6858000"/>
            </a:xfrm>
            <a:prstGeom prst="rect">
              <a:avLst/>
            </a:prstGeom>
          </p:spPr>
        </p:pic>
        <p:pic>
          <p:nvPicPr>
            <p:cNvPr id="4" name="图片 3"/>
            <p:cNvPicPr>
              <a:picLocks noChangeAspect="1"/>
            </p:cNvPicPr>
            <p:nvPr userDrawn="1"/>
          </p:nvPicPr>
          <p:blipFill rotWithShape="1">
            <a:blip r:embed="rId3" cstate="screen">
              <a:extLst>
                <a:ext uri="{28A0092B-C50C-407E-A947-70E740481C1C}">
                  <a14:useLocalDpi xmlns:a14="http://schemas.microsoft.com/office/drawing/2010/main" val="0"/>
                </a:ext>
              </a:extLst>
            </a:blip>
            <a:srcRect t="3" b="60628"/>
            <a:stretch>
              <a:fillRect/>
            </a:stretch>
          </p:blipFill>
          <p:spPr>
            <a:xfrm>
              <a:off x="0" y="-133350"/>
              <a:ext cx="12192000" cy="31051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PA_库_文本框 2"/>
          <p:cNvSpPr txBox="1"/>
          <p:nvPr userDrawn="1">
            <p:custDataLst>
              <p:tags r:id="rId1"/>
            </p:custDataLst>
          </p:nvPr>
        </p:nvSpPr>
        <p:spPr>
          <a:xfrm>
            <a:off x="4137911" y="199325"/>
            <a:ext cx="3724096" cy="707886"/>
          </a:xfrm>
          <a:prstGeom prst="rect">
            <a:avLst/>
          </a:prstGeom>
          <a:noFill/>
        </p:spPr>
        <p:txBody>
          <a:bodyPr vert="horz" wrap="none" rtlCol="0" anchor="ctr" anchorCtr="0">
            <a:spAutoFit/>
          </a:bodyPr>
          <a:lstStyle/>
          <a:p>
            <a:pPr algn="ctr"/>
            <a:r>
              <a:rPr lang="zh-CN" altLang="en-US" sz="4000" spc="600" dirty="0">
                <a:latin typeface="方正字迹-吕建德字体" panose="02010600010101010101" pitchFamily="2" charset="-122"/>
                <a:ea typeface="方正字迹-吕建德字体" panose="02010600010101010101" pitchFamily="2" charset="-122"/>
              </a:rPr>
              <a:t>企业概况介绍</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PA_库_文本框 2"/>
          <p:cNvSpPr txBox="1"/>
          <p:nvPr userDrawn="1">
            <p:custDataLst>
              <p:tags r:id="rId1"/>
            </p:custDataLst>
          </p:nvPr>
        </p:nvSpPr>
        <p:spPr>
          <a:xfrm>
            <a:off x="4137911" y="199325"/>
            <a:ext cx="3724096" cy="707886"/>
          </a:xfrm>
          <a:prstGeom prst="rect">
            <a:avLst/>
          </a:prstGeom>
          <a:noFill/>
        </p:spPr>
        <p:txBody>
          <a:bodyPr vert="horz" wrap="none" rtlCol="0" anchor="ctr" anchorCtr="0">
            <a:spAutoFit/>
          </a:bodyPr>
          <a:lstStyle/>
          <a:p>
            <a:pPr algn="ctr"/>
            <a:r>
              <a:rPr lang="zh-CN" altLang="en-US" sz="4000" spc="600" dirty="0">
                <a:latin typeface="方正字迹-吕建德字体" panose="02010600010101010101" pitchFamily="2" charset="-122"/>
                <a:ea typeface="方正字迹-吕建德字体" panose="02010600010101010101" pitchFamily="2" charset="-122"/>
              </a:rPr>
              <a:t>企业概况介绍</a:t>
            </a:r>
          </a:p>
        </p:txBody>
      </p:sp>
    </p:spTree>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PA_库_文本框 2"/>
          <p:cNvSpPr txBox="1"/>
          <p:nvPr userDrawn="1">
            <p:custDataLst>
              <p:tags r:id="rId1"/>
            </p:custDataLst>
          </p:nvPr>
        </p:nvSpPr>
        <p:spPr>
          <a:xfrm>
            <a:off x="4137911" y="199325"/>
            <a:ext cx="3724096" cy="707886"/>
          </a:xfrm>
          <a:prstGeom prst="rect">
            <a:avLst/>
          </a:prstGeom>
          <a:noFill/>
        </p:spPr>
        <p:txBody>
          <a:bodyPr vert="horz" wrap="none" rtlCol="0" anchor="ctr" anchorCtr="0">
            <a:spAutoFit/>
          </a:bodyPr>
          <a:lstStyle/>
          <a:p>
            <a:pPr algn="ctr"/>
            <a:r>
              <a:rPr lang="zh-CN" altLang="en-US" sz="4000" spc="600" dirty="0">
                <a:latin typeface="方正字迹-吕建德字体" panose="02010600010101010101" pitchFamily="2" charset="-122"/>
                <a:ea typeface="方正字迹-吕建德字体" panose="02010600010101010101" pitchFamily="2" charset="-122"/>
              </a:rPr>
              <a:t>企业概况介绍</a:t>
            </a:r>
          </a:p>
        </p:txBody>
      </p:sp>
    </p:spTree>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PA_库_文本框 2"/>
          <p:cNvSpPr txBox="1"/>
          <p:nvPr userDrawn="1">
            <p:custDataLst>
              <p:tags r:id="rId1"/>
            </p:custDataLst>
          </p:nvPr>
        </p:nvSpPr>
        <p:spPr>
          <a:xfrm>
            <a:off x="4137911" y="199325"/>
            <a:ext cx="3724096" cy="707886"/>
          </a:xfrm>
          <a:prstGeom prst="rect">
            <a:avLst/>
          </a:prstGeom>
          <a:noFill/>
        </p:spPr>
        <p:txBody>
          <a:bodyPr vert="horz" wrap="none" rtlCol="0" anchor="ctr" anchorCtr="0">
            <a:spAutoFit/>
          </a:bodyPr>
          <a:lstStyle/>
          <a:p>
            <a:pPr algn="ctr"/>
            <a:r>
              <a:rPr lang="zh-CN" altLang="en-US" sz="4000" spc="600" dirty="0">
                <a:latin typeface="方正字迹-吕建德字体" panose="02010600010101010101" pitchFamily="2" charset="-122"/>
                <a:ea typeface="方正字迹-吕建德字体" panose="02010600010101010101" pitchFamily="2" charset="-122"/>
              </a:rPr>
              <a:t>企业概况介绍</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2635" b="413"/>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09600" y="6245225"/>
            <a:ext cx="2844800" cy="476250"/>
          </a:xfrm>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a:xfrm>
            <a:off x="4165600" y="6245225"/>
            <a:ext cx="3860800" cy="476250"/>
          </a:xfrm>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a:xfrm>
            <a:off x="8737600" y="6245225"/>
            <a:ext cx="2844800" cy="476250"/>
          </a:xfrm>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8.xml"/><Relationship Id="rId7" Type="http://schemas.openxmlformats.org/officeDocument/2006/relationships/notesSlide" Target="../notesSlides/notesSlide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3.xml"/><Relationship Id="rId5" Type="http://schemas.openxmlformats.org/officeDocument/2006/relationships/tags" Target="../tags/tag20.xml"/><Relationship Id="rId4" Type="http://schemas.openxmlformats.org/officeDocument/2006/relationships/tags" Target="../tags/tag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3.xml"/><Relationship Id="rId7" Type="http://schemas.openxmlformats.org/officeDocument/2006/relationships/notesSlide" Target="../notesSlides/notesSlide9.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3.xml"/><Relationship Id="rId5" Type="http://schemas.openxmlformats.org/officeDocument/2006/relationships/tags" Target="../tags/tag25.xml"/><Relationship Id="rId4" Type="http://schemas.openxmlformats.org/officeDocument/2006/relationships/tags" Target="../tags/tag2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8.xml"/><Relationship Id="rId7" Type="http://schemas.openxmlformats.org/officeDocument/2006/relationships/notesSlide" Target="../notesSlides/notesSlide1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3.xml"/><Relationship Id="rId5" Type="http://schemas.openxmlformats.org/officeDocument/2006/relationships/tags" Target="../tags/tag30.xml"/><Relationship Id="rId4" Type="http://schemas.openxmlformats.org/officeDocument/2006/relationships/tags" Target="../tags/tag2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3.xml"/><Relationship Id="rId7" Type="http://schemas.openxmlformats.org/officeDocument/2006/relationships/notesSlide" Target="../notesSlides/notesSlide1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3.xml"/><Relationship Id="rId5" Type="http://schemas.openxmlformats.org/officeDocument/2006/relationships/tags" Target="../tags/tag35.xml"/><Relationship Id="rId4" Type="http://schemas.openxmlformats.org/officeDocument/2006/relationships/tags" Target="../tags/tag3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xml"/><Relationship Id="rId7" Type="http://schemas.openxmlformats.org/officeDocument/2006/relationships/notesSlide" Target="../notesSlides/notesSlide3.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3.xml"/><Relationship Id="rId5" Type="http://schemas.openxmlformats.org/officeDocument/2006/relationships/tags" Target="../tags/tag10.xml"/><Relationship Id="rId4"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3.xml"/><Relationship Id="rId7" Type="http://schemas.openxmlformats.org/officeDocument/2006/relationships/notesSlide" Target="../notesSlides/notesSlide5.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3.xml"/><Relationship Id="rId5" Type="http://schemas.openxmlformats.org/officeDocument/2006/relationships/tags" Target="../tags/tag15.xml"/><Relationship Id="rId4" Type="http://schemas.openxmlformats.org/officeDocument/2006/relationships/tags" Target="../tags/tag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166048" y="354817"/>
            <a:ext cx="860404" cy="654073"/>
            <a:chOff x="7249121" y="555448"/>
            <a:chExt cx="1546536" cy="1175666"/>
          </a:xfrm>
        </p:grpSpPr>
        <p:cxnSp>
          <p:nvCxnSpPr>
            <p:cNvPr id="6" name="直接连接符 5"/>
            <p:cNvCxnSpPr/>
            <p:nvPr/>
          </p:nvCxnSpPr>
          <p:spPr>
            <a:xfrm flipH="1">
              <a:off x="7249121" y="777914"/>
              <a:ext cx="1003980" cy="9532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628706" y="555448"/>
              <a:ext cx="1166951" cy="11079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2014823" y="4588533"/>
            <a:ext cx="1508289" cy="760956"/>
          </a:xfrm>
          <a:prstGeom prst="rect">
            <a:avLst/>
          </a:prstGeom>
        </p:spPr>
      </p:pic>
      <p:pic>
        <p:nvPicPr>
          <p:cNvPr id="12" name="图片 11"/>
          <p:cNvPicPr>
            <a:picLocks noChangeAspect="1"/>
          </p:cNvPicPr>
          <p:nvPr/>
        </p:nvPicPr>
        <p:blipFill>
          <a:blip r:embed="rId5" cstate="screen">
            <a:biLevel thresh="75000"/>
            <a:extLst>
              <a:ext uri="{28A0092B-C50C-407E-A947-70E740481C1C}">
                <a14:useLocalDpi xmlns:a14="http://schemas.microsoft.com/office/drawing/2010/main" val="0"/>
              </a:ext>
            </a:extLst>
          </a:blip>
          <a:stretch>
            <a:fillRect/>
          </a:stretch>
        </p:blipFill>
        <p:spPr>
          <a:xfrm>
            <a:off x="8651760" y="4749266"/>
            <a:ext cx="1183912" cy="905693"/>
          </a:xfrm>
          <a:prstGeom prst="rect">
            <a:avLst/>
          </a:prstGeom>
        </p:spPr>
      </p:pic>
      <p:pic>
        <p:nvPicPr>
          <p:cNvPr id="13" name="图片 12"/>
          <p:cNvPicPr>
            <a:picLocks noChangeAspect="1"/>
          </p:cNvPicPr>
          <p:nvPr/>
        </p:nvPicPr>
        <p:blipFill>
          <a:blip r:embed="rId6" cstate="screen">
            <a:biLevel thresh="75000"/>
            <a:extLst>
              <a:ext uri="{28A0092B-C50C-407E-A947-70E740481C1C}">
                <a14:useLocalDpi xmlns:a14="http://schemas.microsoft.com/office/drawing/2010/main" val="0"/>
              </a:ext>
            </a:extLst>
          </a:blip>
          <a:stretch>
            <a:fillRect/>
          </a:stretch>
        </p:blipFill>
        <p:spPr>
          <a:xfrm>
            <a:off x="7338193" y="4749313"/>
            <a:ext cx="5178563" cy="1359411"/>
          </a:xfrm>
          <a:prstGeom prst="rect">
            <a:avLst/>
          </a:prstGeom>
        </p:spPr>
      </p:pic>
      <p:sp>
        <p:nvSpPr>
          <p:cNvPr id="3" name="文本框 2"/>
          <p:cNvSpPr txBox="1"/>
          <p:nvPr/>
        </p:nvSpPr>
        <p:spPr>
          <a:xfrm>
            <a:off x="2311563" y="831493"/>
            <a:ext cx="6340197" cy="2308324"/>
          </a:xfrm>
          <a:prstGeom prst="rect">
            <a:avLst/>
          </a:prstGeom>
          <a:noFill/>
        </p:spPr>
        <p:txBody>
          <a:bodyPr wrap="none" rtlCol="0" anchor="ctr">
            <a:spAutoFit/>
          </a:bodyPr>
          <a:lstStyle/>
          <a:p>
            <a:pPr>
              <a:lnSpc>
                <a:spcPct val="120000"/>
              </a:lnSpc>
            </a:pPr>
            <a:r>
              <a:rPr lang="zh-CN" altLang="en-US" sz="6000" dirty="0" smtClean="0">
                <a:solidFill>
                  <a:schemeClr val="tx1">
                    <a:lumMod val="75000"/>
                    <a:lumOff val="25000"/>
                  </a:schemeClr>
                </a:solidFill>
              </a:rPr>
              <a:t>关于“模拟三国”</a:t>
            </a:r>
            <a:endParaRPr lang="en-US" altLang="zh-CN" sz="6000" dirty="0" smtClean="0">
              <a:solidFill>
                <a:schemeClr val="tx1">
                  <a:lumMod val="75000"/>
                  <a:lumOff val="25000"/>
                </a:schemeClr>
              </a:solidFill>
            </a:endParaRPr>
          </a:p>
          <a:p>
            <a:pPr>
              <a:lnSpc>
                <a:spcPct val="120000"/>
              </a:lnSpc>
            </a:pPr>
            <a:r>
              <a:rPr lang="zh-CN" altLang="en-US" sz="6000" dirty="0" smtClean="0">
                <a:solidFill>
                  <a:schemeClr val="tx1">
                    <a:lumMod val="75000"/>
                    <a:lumOff val="25000"/>
                  </a:schemeClr>
                </a:solidFill>
              </a:rPr>
              <a:t>项目计划的</a:t>
            </a:r>
            <a:r>
              <a:rPr lang="en-US" altLang="zh-CN" sz="6000" dirty="0" smtClean="0">
                <a:solidFill>
                  <a:schemeClr val="tx1">
                    <a:lumMod val="75000"/>
                    <a:lumOff val="25000"/>
                  </a:schemeClr>
                </a:solidFill>
              </a:rPr>
              <a:t>PPT</a:t>
            </a:r>
            <a:endParaRPr lang="zh-CN" altLang="en-US" sz="6000" dirty="0">
              <a:solidFill>
                <a:schemeClr val="tx1">
                  <a:lumMod val="75000"/>
                  <a:lumOff val="25000"/>
                </a:schemeClr>
              </a:solidFill>
            </a:endParaRPr>
          </a:p>
        </p:txBody>
      </p:sp>
      <p:sp>
        <p:nvSpPr>
          <p:cNvPr id="15" name="文本框 14"/>
          <p:cNvSpPr txBox="1"/>
          <p:nvPr/>
        </p:nvSpPr>
        <p:spPr>
          <a:xfrm>
            <a:off x="3972560" y="3341688"/>
            <a:ext cx="3738880" cy="1124585"/>
          </a:xfrm>
          <a:prstGeom prst="rect">
            <a:avLst/>
          </a:prstGeom>
          <a:noFill/>
        </p:spPr>
        <p:txBody>
          <a:bodyPr wrap="none" rtlCol="0" anchor="ctr">
            <a:spAutoFit/>
          </a:bodyPr>
          <a:lstStyle/>
          <a:p>
            <a:pPr>
              <a:lnSpc>
                <a:spcPct val="120000"/>
              </a:lnSpc>
            </a:pPr>
            <a:r>
              <a:rPr lang="zh-CN" altLang="en-US" sz="2800" dirty="0">
                <a:solidFill>
                  <a:schemeClr val="tx1">
                    <a:lumMod val="75000"/>
                    <a:lumOff val="25000"/>
                  </a:schemeClr>
                </a:solidFill>
              </a:rPr>
              <a:t>组长：王华怿</a:t>
            </a:r>
          </a:p>
          <a:p>
            <a:pPr>
              <a:lnSpc>
                <a:spcPct val="120000"/>
              </a:lnSpc>
            </a:pPr>
            <a:r>
              <a:rPr lang="zh-CN" altLang="en-US" sz="2800" dirty="0">
                <a:solidFill>
                  <a:schemeClr val="tx1">
                    <a:lumMod val="75000"/>
                    <a:lumOff val="25000"/>
                  </a:schemeClr>
                </a:solidFill>
              </a:rPr>
              <a:t>组员：吴帅毅、王仕杰</a:t>
            </a:r>
          </a:p>
        </p:txBody>
      </p:sp>
      <p:sp>
        <p:nvSpPr>
          <p:cNvPr id="16" name="文本框 15"/>
          <p:cNvSpPr txBox="1"/>
          <p:nvPr/>
        </p:nvSpPr>
        <p:spPr>
          <a:xfrm>
            <a:off x="7258050" y="3152748"/>
            <a:ext cx="2277110" cy="607695"/>
          </a:xfrm>
          <a:prstGeom prst="rect">
            <a:avLst/>
          </a:prstGeom>
          <a:noFill/>
        </p:spPr>
        <p:txBody>
          <a:bodyPr wrap="none" rtlCol="0" anchor="ctr">
            <a:spAutoFit/>
          </a:bodyPr>
          <a:lstStyle/>
          <a:p>
            <a:pPr>
              <a:lnSpc>
                <a:spcPct val="120000"/>
              </a:lnSpc>
            </a:pPr>
            <a:r>
              <a:rPr lang="en-US" altLang="zh-CN" sz="2800" dirty="0">
                <a:solidFill>
                  <a:schemeClr val="tx1">
                    <a:lumMod val="75000"/>
                    <a:lumOff val="25000"/>
                  </a:schemeClr>
                </a:solidFill>
              </a:rPr>
              <a:t>——G16</a:t>
            </a:r>
            <a:r>
              <a:rPr lang="zh-CN" altLang="en-US" sz="2800" dirty="0">
                <a:solidFill>
                  <a:schemeClr val="tx1">
                    <a:lumMod val="75000"/>
                    <a:lumOff val="25000"/>
                  </a:schemeClr>
                </a:solidFill>
              </a:rPr>
              <a:t>小组</a:t>
            </a:r>
          </a:p>
        </p:txBody>
      </p:sp>
      <p:pic>
        <p:nvPicPr>
          <p:cNvPr id="2" name="图片 -2147482613" descr="LOGO"/>
          <p:cNvPicPr>
            <a:picLocks noChangeAspect="1"/>
          </p:cNvPicPr>
          <p:nvPr/>
        </p:nvPicPr>
        <p:blipFill>
          <a:blip r:embed="rId7"/>
          <a:srcRect b="29620"/>
          <a:stretch>
            <a:fillRect/>
          </a:stretch>
        </p:blipFill>
        <p:spPr>
          <a:xfrm>
            <a:off x="9534843" y="941070"/>
            <a:ext cx="1804035" cy="1626870"/>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 presetClass="entr" presetSubtype="4"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75360" y="2406015"/>
            <a:ext cx="9570720" cy="3586480"/>
          </a:xfrm>
          <a:prstGeom prst="rect">
            <a:avLst/>
          </a:prstGeom>
          <a:noFill/>
          <a:ln w="9525">
            <a:noFill/>
          </a:ln>
        </p:spPr>
      </p:pic>
      <p:sp>
        <p:nvSpPr>
          <p:cNvPr id="100" name="文本框 99"/>
          <p:cNvSpPr txBox="1"/>
          <p:nvPr/>
        </p:nvSpPr>
        <p:spPr>
          <a:xfrm>
            <a:off x="975360" y="318770"/>
            <a:ext cx="8575675" cy="1814830"/>
          </a:xfrm>
          <a:prstGeom prst="rect">
            <a:avLst/>
          </a:prstGeom>
          <a:noFill/>
          <a:ln w="9525">
            <a:noFill/>
          </a:ln>
        </p:spPr>
        <p:txBody>
          <a:bodyPr wrap="square">
            <a:spAutoFit/>
          </a:bodyPr>
          <a:lstStyle/>
          <a:p>
            <a:pPr indent="0"/>
            <a:r>
              <a:rPr lang="en-US" altLang="zh-CN" sz="2800" b="0">
                <a:ea typeface="宋体" panose="02010600030101010101" pitchFamily="2" charset="-122"/>
              </a:rPr>
              <a:t>        </a:t>
            </a:r>
            <a:r>
              <a:rPr lang="zh-CN" altLang="en-US" sz="2800" b="0">
                <a:ea typeface="宋体" panose="02010600030101010101" pitchFamily="2" charset="-122"/>
              </a:rPr>
              <a:t>由</a:t>
            </a:r>
            <a:r>
              <a:rPr lang="zh-CN" sz="2800" b="0">
                <a:ea typeface="宋体" panose="02010600030101010101" pitchFamily="2" charset="-122"/>
              </a:rPr>
              <a:t>近几年的统计可得策略类移动游戏具有用户活跃度高，用户付费能力强等特点。在表现用户活跃度的指标上，策略类移动游戏均处于领先位置，如日均游戏次数、平均游戏时长等。</a:t>
            </a:r>
            <a:endParaRPr lang="zh-CN" altLang="en-US" sz="2800"/>
          </a:p>
        </p:txBody>
      </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147482608"/>
          <p:cNvPicPr>
            <a:picLocks noChangeAspect="1"/>
          </p:cNvPicPr>
          <p:nvPr/>
        </p:nvPicPr>
        <p:blipFill>
          <a:blip r:embed="rId2"/>
          <a:stretch>
            <a:fillRect/>
          </a:stretch>
        </p:blipFill>
        <p:spPr>
          <a:xfrm>
            <a:off x="1972945" y="1802765"/>
            <a:ext cx="7430770" cy="3572510"/>
          </a:xfrm>
          <a:prstGeom prst="rect">
            <a:avLst/>
          </a:prstGeom>
          <a:noFill/>
          <a:ln w="9525">
            <a:noFill/>
          </a:ln>
        </p:spPr>
      </p:pic>
      <p:sp>
        <p:nvSpPr>
          <p:cNvPr id="100" name="文本框 99"/>
          <p:cNvSpPr txBox="1"/>
          <p:nvPr/>
        </p:nvSpPr>
        <p:spPr>
          <a:xfrm>
            <a:off x="947420" y="682625"/>
            <a:ext cx="9238615" cy="829945"/>
          </a:xfrm>
          <a:prstGeom prst="rect">
            <a:avLst/>
          </a:prstGeom>
          <a:noFill/>
          <a:ln w="9525">
            <a:noFill/>
          </a:ln>
        </p:spPr>
        <p:txBody>
          <a:bodyPr wrap="square">
            <a:spAutoFit/>
          </a:bodyPr>
          <a:lstStyle/>
          <a:p>
            <a:pPr indent="304800"/>
            <a:r>
              <a:rPr lang="zh-CN" sz="2400" b="0">
                <a:ea typeface="宋体" panose="02010600030101010101" pitchFamily="2" charset="-122"/>
              </a:rPr>
              <a:t>由下表可以看出策略类移动游戏的用户还有高忠诚度、高付费特点。</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库_文本框 1"/>
          <p:cNvSpPr txBox="1"/>
          <p:nvPr>
            <p:custDataLst>
              <p:tags r:id="rId1"/>
            </p:custDataLst>
          </p:nvPr>
        </p:nvSpPr>
        <p:spPr>
          <a:xfrm>
            <a:off x="6245958" y="3555606"/>
            <a:ext cx="1031051" cy="1107996"/>
          </a:xfrm>
          <a:prstGeom prst="rect">
            <a:avLst/>
          </a:prstGeom>
        </p:spPr>
        <p:txBody>
          <a:bodyPr wrap="none">
            <a:spAutoFit/>
          </a:bodyPr>
          <a:lstStyle>
            <a:defPPr>
              <a:defRPr lang="zh-CN"/>
            </a:defPPr>
            <a:lvl1pPr>
              <a:defRPr sz="9600">
                <a:latin typeface="汉仪尚巍手书W" panose="00020600040101010101" pitchFamily="18" charset="-122"/>
                <a:ea typeface="汉仪尚巍手书W" panose="00020600040101010101" pitchFamily="18" charset="-122"/>
              </a:defRPr>
            </a:lvl1pPr>
          </a:lstStyle>
          <a:p>
            <a:pPr algn="ctr"/>
            <a:r>
              <a:rPr lang="zh-CN" altLang="en-US" sz="6600" dirty="0">
                <a:latin typeface="方正字迹-吕建德字体" panose="02010600010101010101" pitchFamily="2" charset="-122"/>
                <a:ea typeface="方正字迹-吕建德字体" panose="02010600010101010101" pitchFamily="2" charset="-122"/>
              </a:rPr>
              <a:t>章</a:t>
            </a:r>
          </a:p>
        </p:txBody>
      </p:sp>
      <p:sp>
        <p:nvSpPr>
          <p:cNvPr id="3" name="PA_库_文本框 2"/>
          <p:cNvSpPr txBox="1"/>
          <p:nvPr>
            <p:custDataLst>
              <p:tags r:id="rId2"/>
            </p:custDataLst>
          </p:nvPr>
        </p:nvSpPr>
        <p:spPr>
          <a:xfrm>
            <a:off x="4564698" y="2145030"/>
            <a:ext cx="613410" cy="1815465"/>
          </a:xfrm>
          <a:prstGeom prst="rect">
            <a:avLst/>
          </a:prstGeom>
          <a:noFill/>
        </p:spPr>
        <p:txBody>
          <a:bodyPr vert="eaVert" wrap="square" rtlCol="0" anchor="ctr" anchorCtr="0">
            <a:spAutoFit/>
          </a:bodyPr>
          <a:lstStyle/>
          <a:p>
            <a:pPr algn="ctr"/>
            <a:r>
              <a:rPr lang="zh-CN" altLang="en-US" sz="2800" b="1" dirty="0">
                <a:latin typeface="方正清刻本悦宋简体" panose="02000000000000000000" pitchFamily="2" charset="-122"/>
                <a:ea typeface="方正清刻本悦宋简体" panose="02000000000000000000" pitchFamily="2" charset="-122"/>
                <a:sym typeface="+mn-ea"/>
              </a:rPr>
              <a:t>小组介绍</a:t>
            </a:r>
            <a:endParaRPr lang="zh-CN" altLang="en-US" sz="2800" spc="600" dirty="0">
              <a:latin typeface="方正字迹-吕建德字体" panose="02010600010101010101" pitchFamily="2" charset="-122"/>
              <a:ea typeface="方正字迹-吕建德字体" panose="02010600010101010101" pitchFamily="2" charset="-122"/>
            </a:endParaRPr>
          </a:p>
        </p:txBody>
      </p:sp>
      <p:sp>
        <p:nvSpPr>
          <p:cNvPr id="4" name="PA_库_矩形 6"/>
          <p:cNvSpPr/>
          <p:nvPr>
            <p:custDataLst>
              <p:tags r:id="rId3"/>
            </p:custDataLst>
          </p:nvPr>
        </p:nvSpPr>
        <p:spPr>
          <a:xfrm>
            <a:off x="6245957" y="1609663"/>
            <a:ext cx="1031051"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第</a:t>
            </a:r>
          </a:p>
        </p:txBody>
      </p:sp>
      <p:sp>
        <p:nvSpPr>
          <p:cNvPr id="5" name="PA_库_矩形 7"/>
          <p:cNvSpPr/>
          <p:nvPr>
            <p:custDataLst>
              <p:tags r:id="rId4"/>
            </p:custDataLst>
          </p:nvPr>
        </p:nvSpPr>
        <p:spPr>
          <a:xfrm>
            <a:off x="6231265" y="2620178"/>
            <a:ext cx="1031052"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三</a:t>
            </a:r>
          </a:p>
        </p:txBody>
      </p:sp>
      <p:pic>
        <p:nvPicPr>
          <p:cNvPr id="7" name="图片 6"/>
          <p:cNvPicPr>
            <a:picLocks noChangeAspect="1"/>
          </p:cNvPicPr>
          <p:nvPr/>
        </p:nvPicPr>
        <p:blipFill>
          <a:blip r:embed="rId8"/>
          <a:stretch>
            <a:fillRect/>
          </a:stretch>
        </p:blipFill>
        <p:spPr>
          <a:xfrm>
            <a:off x="5678805" y="2730500"/>
            <a:ext cx="560070" cy="939165"/>
          </a:xfrm>
          <a:prstGeom prst="rect">
            <a:avLst/>
          </a:prstGeom>
        </p:spPr>
      </p:pic>
      <p:cxnSp>
        <p:nvCxnSpPr>
          <p:cNvPr id="9" name="PA_库_直接连接符 26"/>
          <p:cNvCxnSpPr/>
          <p:nvPr>
            <p:custDataLst>
              <p:tags r:id="rId5"/>
            </p:custDataLst>
          </p:nvPr>
        </p:nvCxnSpPr>
        <p:spPr>
          <a:xfrm>
            <a:off x="5466416" y="2015183"/>
            <a:ext cx="0" cy="273557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56" presetClass="entr" presetSubtype="0" fill="hold" grpId="0" nodeType="withEffect">
                                  <p:stCondLst>
                                    <p:cond delay="2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par>
                                <p:cTn id="17" presetID="56" presetClass="entr" presetSubtype="0" fill="hold" grpId="0" nodeType="withEffect">
                                  <p:stCondLst>
                                    <p:cond delay="400"/>
                                  </p:stCondLst>
                                  <p:iterate type="lt">
                                    <p:tmPct val="10000"/>
                                  </p:iterate>
                                  <p:childTnLst>
                                    <p:set>
                                      <p:cBhvr>
                                        <p:cTn id="18" dur="1" fill="hold">
                                          <p:stCondLst>
                                            <p:cond delay="0"/>
                                          </p:stCondLst>
                                        </p:cTn>
                                        <p:tgtEl>
                                          <p:spTgt spid="2"/>
                                        </p:tgtEl>
                                        <p:attrNameLst>
                                          <p:attrName>style.visibility</p:attrName>
                                        </p:attrNameLst>
                                      </p:cBhvr>
                                      <p:to>
                                        <p:strVal val="visible"/>
                                      </p:to>
                                    </p:set>
                                    <p:anim by="(-#ppt_w*2)" calcmode="lin" valueType="num">
                                      <p:cBhvr rctx="PPT">
                                        <p:cTn id="19" dur="500" autoRev="1" fill="hold">
                                          <p:stCondLst>
                                            <p:cond delay="0"/>
                                          </p:stCondLst>
                                        </p:cTn>
                                        <p:tgtEl>
                                          <p:spTgt spid="2"/>
                                        </p:tgtEl>
                                        <p:attrNameLst>
                                          <p:attrName>ppt_w</p:attrName>
                                        </p:attrNameLst>
                                      </p:cBhvr>
                                    </p:anim>
                                    <p:anim by="(#ppt_w*0.50)" calcmode="lin" valueType="num">
                                      <p:cBhvr>
                                        <p:cTn id="20" dur="500" decel="50000" autoRev="1" fill="hold">
                                          <p:stCondLst>
                                            <p:cond delay="0"/>
                                          </p:stCondLst>
                                        </p:cTn>
                                        <p:tgtEl>
                                          <p:spTgt spid="2"/>
                                        </p:tgtEl>
                                        <p:attrNameLst>
                                          <p:attrName>ppt_x</p:attrName>
                                        </p:attrNameLst>
                                      </p:cBhvr>
                                    </p:anim>
                                    <p:anim from="(-#ppt_h/2)" to="(#ppt_y)" calcmode="lin" valueType="num">
                                      <p:cBhvr>
                                        <p:cTn id="21" dur="1000" fill="hold">
                                          <p:stCondLst>
                                            <p:cond delay="0"/>
                                          </p:stCondLst>
                                        </p:cTn>
                                        <p:tgtEl>
                                          <p:spTgt spid="2"/>
                                        </p:tgtEl>
                                        <p:attrNameLst>
                                          <p:attrName>ppt_y</p:attrName>
                                        </p:attrNameLst>
                                      </p:cBhvr>
                                    </p:anim>
                                    <p:animRot by="21600000">
                                      <p:cBhvr>
                                        <p:cTn id="22" dur="1000" fill="hold">
                                          <p:stCondLst>
                                            <p:cond delay="0"/>
                                          </p:stCondLst>
                                        </p:cTn>
                                        <p:tgtEl>
                                          <p:spTgt spid="2"/>
                                        </p:tgtEl>
                                        <p:attrNameLst>
                                          <p:attrName>r</p:attrName>
                                        </p:attrNameLst>
                                      </p:cBhvr>
                                    </p:animRot>
                                  </p:childTnLst>
                                </p:cTn>
                              </p:par>
                            </p:childTnLst>
                          </p:cTn>
                        </p:par>
                        <p:par>
                          <p:cTn id="23" fill="hold">
                            <p:stCondLst>
                              <p:cond delay="1399"/>
                            </p:stCondLst>
                            <p:childTnLst>
                              <p:par>
                                <p:cTn id="24" presetID="2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par>
                          <p:cTn id="27" fill="hold">
                            <p:stCondLst>
                              <p:cond delay="1899"/>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1521460" y="471805"/>
            <a:ext cx="0" cy="2514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889115" y="276860"/>
            <a:ext cx="2044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610995" y="1172845"/>
            <a:ext cx="613410" cy="1923415"/>
          </a:xfrm>
          <a:prstGeom prst="rect">
            <a:avLst/>
          </a:prstGeom>
        </p:spPr>
        <p:txBody>
          <a:bodyPr vert="eaVert" wrap="square">
            <a:spAutoFit/>
          </a:bodyPr>
          <a:lstStyle/>
          <a:p>
            <a:pPr algn="l"/>
            <a:r>
              <a:rPr lang="zh-CN" altLang="en-US" sz="2800" b="1" dirty="0">
                <a:latin typeface="方正清刻本悦宋简体" panose="02000000000000000000" pitchFamily="2" charset="-122"/>
                <a:ea typeface="方正清刻本悦宋简体" panose="02000000000000000000" pitchFamily="2" charset="-122"/>
                <a:sym typeface="+mn-ea"/>
              </a:rPr>
              <a:t>小组介绍</a:t>
            </a:r>
          </a:p>
        </p:txBody>
      </p:sp>
      <p:cxnSp>
        <p:nvCxnSpPr>
          <p:cNvPr id="7" name="直接连接符 6"/>
          <p:cNvCxnSpPr/>
          <p:nvPr/>
        </p:nvCxnSpPr>
        <p:spPr>
          <a:xfrm>
            <a:off x="2224624" y="342899"/>
            <a:ext cx="26540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95571" y="204151"/>
            <a:ext cx="1276242" cy="466725"/>
          </a:xfrm>
          <a:prstGeom prst="rect">
            <a:avLst/>
          </a:prstGeom>
        </p:spPr>
      </p:pic>
      <p:sp>
        <p:nvSpPr>
          <p:cNvPr id="9" name="矩形 8"/>
          <p:cNvSpPr/>
          <p:nvPr/>
        </p:nvSpPr>
        <p:spPr>
          <a:xfrm>
            <a:off x="2696845" y="471805"/>
            <a:ext cx="9782175" cy="6162040"/>
          </a:xfrm>
          <a:prstGeom prst="rect">
            <a:avLst/>
          </a:prstGeom>
        </p:spPr>
        <p:txBody>
          <a:bodyPr wrap="square">
            <a:spAutoFit/>
          </a:bodyPr>
          <a:lstStyle/>
          <a:p>
            <a:pPr>
              <a:lnSpc>
                <a:spcPct val="150000"/>
              </a:lnSpc>
            </a:pPr>
            <a:endParaRPr lang="zh-CN" altLang="en-US" sz="1100" dirty="0">
              <a:latin typeface="微软雅黑" panose="020B0503020204020204" charset="-122"/>
              <a:ea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rPr>
              <a:t>小组名称：明德1-518</a:t>
            </a:r>
          </a:p>
          <a:p>
            <a:pPr>
              <a:lnSpc>
                <a:spcPct val="150000"/>
              </a:lnSpc>
            </a:pPr>
            <a:r>
              <a:rPr lang="zh-CN" altLang="en-US" sz="2800" dirty="0">
                <a:latin typeface="微软雅黑" panose="020B0503020204020204" charset="-122"/>
                <a:ea typeface="微软雅黑" panose="020B0503020204020204" charset="-122"/>
              </a:rPr>
              <a:t>取名原因：全体成员均属于明德1-518</a:t>
            </a:r>
          </a:p>
          <a:p>
            <a:pPr>
              <a:lnSpc>
                <a:spcPct val="150000"/>
              </a:lnSpc>
            </a:pPr>
            <a:r>
              <a:rPr lang="zh-CN" altLang="en-US" sz="2800" dirty="0">
                <a:latin typeface="微软雅黑" panose="020B0503020204020204" charset="-122"/>
                <a:ea typeface="微软雅黑" panose="020B0503020204020204" charset="-122"/>
              </a:rPr>
              <a:t>小组LOGO:简化版圆形方孔钱</a:t>
            </a:r>
          </a:p>
          <a:p>
            <a:pPr>
              <a:lnSpc>
                <a:spcPct val="150000"/>
              </a:lnSpc>
            </a:pPr>
            <a:r>
              <a:rPr lang="zh-CN" altLang="en-US" sz="2800" dirty="0">
                <a:latin typeface="微软雅黑" panose="020B0503020204020204" charset="-122"/>
                <a:ea typeface="微软雅黑" panose="020B0503020204020204" charset="-122"/>
              </a:rPr>
              <a:t>LOGO寓意：代码的稳定，健壮和价值。</a:t>
            </a:r>
          </a:p>
          <a:p>
            <a:pPr>
              <a:lnSpc>
                <a:spcPct val="150000"/>
              </a:lnSpc>
            </a:pPr>
            <a:r>
              <a:rPr lang="zh-CN" altLang="en-US" sz="2800" dirty="0">
                <a:latin typeface="微软雅黑" panose="020B0503020204020204" charset="-122"/>
                <a:ea typeface="微软雅黑" panose="020B0503020204020204" charset="-122"/>
              </a:rPr>
              <a:t>组长：王华怿，擅长技术和设计，本次项目的首席程序员和策划师。</a:t>
            </a:r>
          </a:p>
          <a:p>
            <a:pPr>
              <a:lnSpc>
                <a:spcPct val="150000"/>
              </a:lnSpc>
            </a:pPr>
            <a:r>
              <a:rPr lang="zh-CN" altLang="en-US" sz="2800" dirty="0">
                <a:latin typeface="微软雅黑" panose="020B0503020204020204" charset="-122"/>
                <a:ea typeface="微软雅黑" panose="020B0503020204020204" charset="-122"/>
              </a:rPr>
              <a:t>组员：王仕杰，</a:t>
            </a:r>
            <a:r>
              <a:rPr lang="zh-CN" altLang="zh-CN" sz="2800" dirty="0">
                <a:latin typeface="微软雅黑" panose="020B0503020204020204" charset="-122"/>
                <a:ea typeface="微软雅黑" panose="020B0503020204020204" charset="-122"/>
              </a:rPr>
              <a:t>编程一般，善于收集资料</a:t>
            </a:r>
            <a:r>
              <a:rPr lang="en-US" altLang="zh-CN" sz="2800" dirty="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rPr>
              <a:t>组员：吴帅毅，编程一般，但有许多的创新想法，本次项目的狗头军师。负责各种PPT的制作。</a:t>
            </a:r>
          </a:p>
        </p:txBody>
      </p:sp>
      <p:sp>
        <p:nvSpPr>
          <p:cNvPr id="10" name="文本框 9"/>
          <p:cNvSpPr txBox="1"/>
          <p:nvPr/>
        </p:nvSpPr>
        <p:spPr>
          <a:xfrm>
            <a:off x="1521460" y="342900"/>
            <a:ext cx="792480" cy="829945"/>
          </a:xfrm>
          <a:prstGeom prst="rect">
            <a:avLst/>
          </a:prstGeom>
          <a:noFill/>
        </p:spPr>
        <p:txBody>
          <a:bodyPr wrap="none" rtlCol="0">
            <a:spAutoFit/>
          </a:bodyPr>
          <a:lstStyle/>
          <a:p>
            <a:r>
              <a:rPr lang="zh-CN" altLang="en-US" sz="4800" dirty="0">
                <a:latin typeface="方正清刻本悦宋简体" panose="02000000000000000000" pitchFamily="2" charset="-122"/>
                <a:ea typeface="方正清刻本悦宋简体" panose="02000000000000000000" pitchFamily="2" charset="-122"/>
                <a:sym typeface="+mn-ea"/>
              </a:rPr>
              <a:t>叁</a:t>
            </a:r>
            <a:endParaRPr lang="zh-CN" altLang="en-US" sz="4800" dirty="0">
              <a:latin typeface="方正清刻本悦宋简体" panose="02000000000000000000" pitchFamily="2" charset="-122"/>
              <a:ea typeface="方正清刻本悦宋简体" panose="02000000000000000000" pitchFamily="2"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273" y="1169123"/>
            <a:ext cx="2169186" cy="195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库_文本框 1"/>
          <p:cNvSpPr txBox="1"/>
          <p:nvPr>
            <p:custDataLst>
              <p:tags r:id="rId1"/>
            </p:custDataLst>
          </p:nvPr>
        </p:nvSpPr>
        <p:spPr>
          <a:xfrm>
            <a:off x="6534453" y="3604123"/>
            <a:ext cx="1031051" cy="1107996"/>
          </a:xfrm>
          <a:prstGeom prst="rect">
            <a:avLst/>
          </a:prstGeom>
        </p:spPr>
        <p:txBody>
          <a:bodyPr wrap="none">
            <a:spAutoFit/>
          </a:bodyPr>
          <a:lstStyle>
            <a:defPPr>
              <a:defRPr lang="zh-CN"/>
            </a:defPPr>
            <a:lvl1pPr>
              <a:defRPr sz="9600">
                <a:latin typeface="汉仪尚巍手书W" panose="00020600040101010101" pitchFamily="18" charset="-122"/>
                <a:ea typeface="汉仪尚巍手书W" panose="00020600040101010101" pitchFamily="18" charset="-122"/>
              </a:defRPr>
            </a:lvl1pPr>
          </a:lstStyle>
          <a:p>
            <a:pPr algn="ctr"/>
            <a:r>
              <a:rPr lang="zh-CN" altLang="en-US" sz="6600" dirty="0">
                <a:latin typeface="方正字迹-吕建德字体" panose="02010600010101010101" pitchFamily="2" charset="-122"/>
                <a:ea typeface="方正字迹-吕建德字体" panose="02010600010101010101" pitchFamily="2" charset="-122"/>
              </a:rPr>
              <a:t>章</a:t>
            </a:r>
          </a:p>
        </p:txBody>
      </p:sp>
      <p:sp>
        <p:nvSpPr>
          <p:cNvPr id="3" name="PA_库_文本框 2"/>
          <p:cNvSpPr txBox="1"/>
          <p:nvPr>
            <p:custDataLst>
              <p:tags r:id="rId2"/>
            </p:custDataLst>
          </p:nvPr>
        </p:nvSpPr>
        <p:spPr>
          <a:xfrm>
            <a:off x="4843121" y="2157177"/>
            <a:ext cx="613410" cy="2259965"/>
          </a:xfrm>
          <a:prstGeom prst="rect">
            <a:avLst/>
          </a:prstGeom>
          <a:noFill/>
        </p:spPr>
        <p:txBody>
          <a:bodyPr vert="eaVert" wrap="none" rtlCol="0" anchor="ctr" anchorCtr="0">
            <a:spAutoFit/>
          </a:bodyPr>
          <a:lstStyle/>
          <a:p>
            <a:pPr algn="ctr"/>
            <a:r>
              <a:rPr lang="zh-CN" altLang="en-US" sz="2800" b="1" spc="600" dirty="0">
                <a:latin typeface="方正字迹-吕建德字体" panose="02010600010101010101" pitchFamily="2" charset="-122"/>
                <a:ea typeface="方正字迹-吕建德字体" panose="02010600010101010101" pitchFamily="2" charset="-122"/>
              </a:rPr>
              <a:t>可行性分析</a:t>
            </a:r>
          </a:p>
        </p:txBody>
      </p:sp>
      <p:sp>
        <p:nvSpPr>
          <p:cNvPr id="4" name="PA_库_矩形 6"/>
          <p:cNvSpPr/>
          <p:nvPr>
            <p:custDataLst>
              <p:tags r:id="rId3"/>
            </p:custDataLst>
          </p:nvPr>
        </p:nvSpPr>
        <p:spPr>
          <a:xfrm>
            <a:off x="6534452" y="1658180"/>
            <a:ext cx="1031051"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第</a:t>
            </a:r>
          </a:p>
        </p:txBody>
      </p:sp>
      <p:sp>
        <p:nvSpPr>
          <p:cNvPr id="5" name="PA_库_矩形 7"/>
          <p:cNvSpPr/>
          <p:nvPr>
            <p:custDataLst>
              <p:tags r:id="rId4"/>
            </p:custDataLst>
          </p:nvPr>
        </p:nvSpPr>
        <p:spPr>
          <a:xfrm>
            <a:off x="6519761" y="2668695"/>
            <a:ext cx="1031052"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四</a:t>
            </a:r>
          </a:p>
        </p:txBody>
      </p:sp>
      <p:pic>
        <p:nvPicPr>
          <p:cNvPr id="7" name="图片 6"/>
          <p:cNvPicPr>
            <a:picLocks noChangeAspect="1"/>
          </p:cNvPicPr>
          <p:nvPr/>
        </p:nvPicPr>
        <p:blipFill>
          <a:blip r:embed="rId8"/>
          <a:stretch>
            <a:fillRect/>
          </a:stretch>
        </p:blipFill>
        <p:spPr>
          <a:xfrm>
            <a:off x="5967095" y="2779395"/>
            <a:ext cx="560070" cy="939165"/>
          </a:xfrm>
          <a:prstGeom prst="rect">
            <a:avLst/>
          </a:prstGeom>
        </p:spPr>
      </p:pic>
      <p:cxnSp>
        <p:nvCxnSpPr>
          <p:cNvPr id="9" name="PA_库_直接连接符 26"/>
          <p:cNvCxnSpPr/>
          <p:nvPr>
            <p:custDataLst>
              <p:tags r:id="rId5"/>
            </p:custDataLst>
          </p:nvPr>
        </p:nvCxnSpPr>
        <p:spPr>
          <a:xfrm>
            <a:off x="5754911" y="2063700"/>
            <a:ext cx="0" cy="273557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56" presetClass="entr" presetSubtype="0" fill="hold" grpId="0" nodeType="withEffect">
                                  <p:stCondLst>
                                    <p:cond delay="2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par>
                                <p:cTn id="17" presetID="56" presetClass="entr" presetSubtype="0" fill="hold" grpId="0" nodeType="withEffect">
                                  <p:stCondLst>
                                    <p:cond delay="400"/>
                                  </p:stCondLst>
                                  <p:iterate type="lt">
                                    <p:tmPct val="10000"/>
                                  </p:iterate>
                                  <p:childTnLst>
                                    <p:set>
                                      <p:cBhvr>
                                        <p:cTn id="18" dur="1" fill="hold">
                                          <p:stCondLst>
                                            <p:cond delay="0"/>
                                          </p:stCondLst>
                                        </p:cTn>
                                        <p:tgtEl>
                                          <p:spTgt spid="2"/>
                                        </p:tgtEl>
                                        <p:attrNameLst>
                                          <p:attrName>style.visibility</p:attrName>
                                        </p:attrNameLst>
                                      </p:cBhvr>
                                      <p:to>
                                        <p:strVal val="visible"/>
                                      </p:to>
                                    </p:set>
                                    <p:anim by="(-#ppt_w*2)" calcmode="lin" valueType="num">
                                      <p:cBhvr rctx="PPT">
                                        <p:cTn id="19" dur="500" autoRev="1" fill="hold">
                                          <p:stCondLst>
                                            <p:cond delay="0"/>
                                          </p:stCondLst>
                                        </p:cTn>
                                        <p:tgtEl>
                                          <p:spTgt spid="2"/>
                                        </p:tgtEl>
                                        <p:attrNameLst>
                                          <p:attrName>ppt_w</p:attrName>
                                        </p:attrNameLst>
                                      </p:cBhvr>
                                    </p:anim>
                                    <p:anim by="(#ppt_w*0.50)" calcmode="lin" valueType="num">
                                      <p:cBhvr>
                                        <p:cTn id="20" dur="500" decel="50000" autoRev="1" fill="hold">
                                          <p:stCondLst>
                                            <p:cond delay="0"/>
                                          </p:stCondLst>
                                        </p:cTn>
                                        <p:tgtEl>
                                          <p:spTgt spid="2"/>
                                        </p:tgtEl>
                                        <p:attrNameLst>
                                          <p:attrName>ppt_x</p:attrName>
                                        </p:attrNameLst>
                                      </p:cBhvr>
                                    </p:anim>
                                    <p:anim from="(-#ppt_h/2)" to="(#ppt_y)" calcmode="lin" valueType="num">
                                      <p:cBhvr>
                                        <p:cTn id="21" dur="1000" fill="hold">
                                          <p:stCondLst>
                                            <p:cond delay="0"/>
                                          </p:stCondLst>
                                        </p:cTn>
                                        <p:tgtEl>
                                          <p:spTgt spid="2"/>
                                        </p:tgtEl>
                                        <p:attrNameLst>
                                          <p:attrName>ppt_y</p:attrName>
                                        </p:attrNameLst>
                                      </p:cBhvr>
                                    </p:anim>
                                    <p:animRot by="21600000">
                                      <p:cBhvr>
                                        <p:cTn id="22" dur="1000" fill="hold">
                                          <p:stCondLst>
                                            <p:cond delay="0"/>
                                          </p:stCondLst>
                                        </p:cTn>
                                        <p:tgtEl>
                                          <p:spTgt spid="2"/>
                                        </p:tgtEl>
                                        <p:attrNameLst>
                                          <p:attrName>r</p:attrName>
                                        </p:attrNameLst>
                                      </p:cBhvr>
                                    </p:animRot>
                                  </p:childTnLst>
                                </p:cTn>
                              </p:par>
                            </p:childTnLst>
                          </p:cTn>
                        </p:par>
                        <p:par>
                          <p:cTn id="23" fill="hold">
                            <p:stCondLst>
                              <p:cond delay="1399"/>
                            </p:stCondLst>
                            <p:childTnLst>
                              <p:par>
                                <p:cTn id="24" presetID="2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par>
                          <p:cTn id="27" fill="hold">
                            <p:stCondLst>
                              <p:cond delay="1899"/>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2158365" y="1128395"/>
            <a:ext cx="0" cy="2514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682865" y="723900"/>
            <a:ext cx="2044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245460" y="616376"/>
            <a:ext cx="800219" cy="829945"/>
          </a:xfrm>
          <a:prstGeom prst="rect">
            <a:avLst/>
          </a:prstGeom>
          <a:noFill/>
        </p:spPr>
        <p:txBody>
          <a:bodyPr wrap="square" rtlCol="0">
            <a:spAutoFit/>
          </a:bodyPr>
          <a:lstStyle/>
          <a:p>
            <a:r>
              <a:rPr lang="zh-CN" altLang="en-US" sz="4800" dirty="0">
                <a:latin typeface="方正清刻本悦宋简体" panose="02000000000000000000" pitchFamily="2" charset="-122"/>
                <a:ea typeface="方正清刻本悦宋简体" panose="02000000000000000000" pitchFamily="2" charset="-122"/>
              </a:rPr>
              <a:t>肆</a:t>
            </a:r>
          </a:p>
        </p:txBody>
      </p:sp>
      <p:sp>
        <p:nvSpPr>
          <p:cNvPr id="6" name="矩形 5"/>
          <p:cNvSpPr/>
          <p:nvPr/>
        </p:nvSpPr>
        <p:spPr>
          <a:xfrm>
            <a:off x="2338556" y="1446842"/>
            <a:ext cx="613410" cy="1878965"/>
          </a:xfrm>
          <a:prstGeom prst="rect">
            <a:avLst/>
          </a:prstGeom>
        </p:spPr>
        <p:txBody>
          <a:bodyPr vert="eaVert" wrap="none">
            <a:spAutoFit/>
          </a:bodyPr>
          <a:lstStyle/>
          <a:p>
            <a:r>
              <a:rPr lang="zh-CN" altLang="en-US" sz="2800" b="1" dirty="0">
                <a:latin typeface="方正清刻本悦宋简体" panose="02000000000000000000" pitchFamily="2" charset="-122"/>
                <a:ea typeface="方正清刻本悦宋简体" panose="02000000000000000000" pitchFamily="2" charset="-122"/>
              </a:rPr>
              <a:t>可行性分析</a:t>
            </a:r>
          </a:p>
        </p:txBody>
      </p:sp>
      <p:cxnSp>
        <p:nvCxnSpPr>
          <p:cNvPr id="7" name="直接连接符 6"/>
          <p:cNvCxnSpPr/>
          <p:nvPr/>
        </p:nvCxnSpPr>
        <p:spPr>
          <a:xfrm>
            <a:off x="3045679" y="723899"/>
            <a:ext cx="26540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09006" y="581976"/>
            <a:ext cx="1276242" cy="466725"/>
          </a:xfrm>
          <a:prstGeom prst="rect">
            <a:avLst/>
          </a:prstGeom>
        </p:spPr>
      </p:pic>
      <p:sp>
        <p:nvSpPr>
          <p:cNvPr id="9" name="矩形 8"/>
          <p:cNvSpPr/>
          <p:nvPr/>
        </p:nvSpPr>
        <p:spPr>
          <a:xfrm>
            <a:off x="3424555" y="802640"/>
            <a:ext cx="8914765" cy="5908040"/>
          </a:xfrm>
          <a:prstGeom prst="rect">
            <a:avLst/>
          </a:prstGeom>
        </p:spPr>
        <p:txBody>
          <a:bodyPr wrap="square">
            <a:spAutoFit/>
          </a:bodyPr>
          <a:lstStyle/>
          <a:p>
            <a:pPr>
              <a:lnSpc>
                <a:spcPct val="150000"/>
              </a:lnSpc>
            </a:pPr>
            <a:r>
              <a:rPr lang="zh-CN" altLang="en-US" sz="2800" dirty="0">
                <a:latin typeface="微软雅黑" panose="020B0503020204020204" charset="-122"/>
                <a:ea typeface="微软雅黑" panose="020B0503020204020204" charset="-122"/>
              </a:rPr>
              <a:t>技术上：</a:t>
            </a:r>
          </a:p>
          <a:p>
            <a:pPr>
              <a:lnSpc>
                <a:spcPct val="150000"/>
              </a:lnSpc>
            </a:pPr>
            <a:r>
              <a:rPr lang="zh-CN" altLang="en-US" sz="2800" dirty="0">
                <a:latin typeface="微软雅黑" panose="020B0503020204020204" charset="-122"/>
                <a:ea typeface="微软雅黑" panose="020B0503020204020204" charset="-122"/>
              </a:rPr>
              <a:t> 1.2D回合制策略类游戏技术上较为容易实现。</a:t>
            </a:r>
          </a:p>
          <a:p>
            <a:pPr>
              <a:lnSpc>
                <a:spcPct val="150000"/>
              </a:lnSpc>
            </a:pPr>
            <a:r>
              <a:rPr lang="zh-CN" altLang="en-US" sz="2800" dirty="0">
                <a:latin typeface="微软雅黑" panose="020B0503020204020204" charset="-122"/>
                <a:ea typeface="微软雅黑" panose="020B0503020204020204" charset="-122"/>
              </a:rPr>
              <a:t> 2.同一题材的游戏众多,方便借鉴其中的精华。</a:t>
            </a:r>
          </a:p>
          <a:p>
            <a:pPr>
              <a:lnSpc>
                <a:spcPct val="150000"/>
              </a:lnSpc>
            </a:pPr>
            <a:r>
              <a:rPr lang="zh-CN" altLang="en-US" sz="2800" dirty="0">
                <a:latin typeface="微软雅黑" panose="020B0503020204020204" charset="-122"/>
                <a:ea typeface="微软雅黑" panose="020B0503020204020204" charset="-122"/>
              </a:rPr>
              <a:t> 3.使用游戏引擎可以大大提高开发的效率</a:t>
            </a:r>
          </a:p>
          <a:p>
            <a:pPr>
              <a:lnSpc>
                <a:spcPct val="150000"/>
              </a:lnSpc>
            </a:pPr>
            <a:r>
              <a:rPr lang="zh-CN" altLang="en-US" sz="2800" dirty="0">
                <a:latin typeface="微软雅黑" panose="020B0503020204020204" charset="-122"/>
                <a:ea typeface="微软雅黑" panose="020B0503020204020204" charset="-122"/>
              </a:rPr>
              <a:t>经济上：</a:t>
            </a:r>
          </a:p>
          <a:p>
            <a:pPr>
              <a:lnSpc>
                <a:spcPct val="150000"/>
              </a:lnSpc>
            </a:pPr>
            <a:r>
              <a:rPr lang="zh-CN" altLang="en-US" sz="2800" dirty="0">
                <a:latin typeface="微软雅黑" panose="020B0503020204020204" charset="-122"/>
                <a:ea typeface="微软雅黑" panose="020B0503020204020204" charset="-122"/>
              </a:rPr>
              <a:t> ①免费开源的游戏引擎（Unity，Layabox）</a:t>
            </a:r>
          </a:p>
          <a:p>
            <a:pPr>
              <a:lnSpc>
                <a:spcPct val="150000"/>
              </a:lnSpc>
            </a:pPr>
            <a:r>
              <a:rPr lang="zh-CN" altLang="en-US" sz="2800" dirty="0">
                <a:latin typeface="微软雅黑" panose="020B0503020204020204" charset="-122"/>
                <a:ea typeface="微软雅黑" panose="020B0503020204020204" charset="-122"/>
              </a:rPr>
              <a:t> ②如果有必要，可以租借便宜的云</a:t>
            </a:r>
            <a:r>
              <a:rPr lang="zh-CN" altLang="en-US" sz="2800" dirty="0" smtClean="0">
                <a:latin typeface="微软雅黑" panose="020B0503020204020204" charset="-122"/>
                <a:ea typeface="微软雅黑" panose="020B0503020204020204" charset="-122"/>
              </a:rPr>
              <a:t>服务器</a:t>
            </a:r>
            <a:r>
              <a:rPr lang="en-US" altLang="zh-CN" sz="2800" dirty="0" smtClean="0">
                <a:latin typeface="微软雅黑" panose="020B0503020204020204" charset="-122"/>
                <a:ea typeface="微软雅黑" panose="020B0503020204020204" charset="-122"/>
              </a:rPr>
              <a:t>(&lt;100/</a:t>
            </a:r>
            <a:r>
              <a:rPr lang="zh-CN" altLang="en-US" sz="2800" dirty="0" smtClean="0">
                <a:latin typeface="微软雅黑" panose="020B0503020204020204" charset="-122"/>
                <a:ea typeface="微软雅黑" panose="020B0503020204020204" charset="-122"/>
              </a:rPr>
              <a:t>月</a:t>
            </a:r>
            <a:r>
              <a:rPr lang="en-US" altLang="zh-CN" sz="2800" dirty="0" smtClean="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rPr>
              <a:t>操作上：</a:t>
            </a:r>
          </a:p>
          <a:p>
            <a:pPr>
              <a:lnSpc>
                <a:spcPct val="150000"/>
              </a:lnSpc>
            </a:pPr>
            <a:r>
              <a:rPr lang="zh-CN" altLang="en-US" sz="2800" dirty="0">
                <a:latin typeface="微软雅黑" panose="020B0503020204020204" charset="-122"/>
                <a:ea typeface="微软雅黑" panose="020B0503020204020204" charset="-122"/>
              </a:rPr>
              <a:t> ①PC和微信小程序都是简单易懂的操作</a:t>
            </a:r>
          </a:p>
        </p:txBody>
      </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库_文本框 1"/>
          <p:cNvSpPr txBox="1"/>
          <p:nvPr>
            <p:custDataLst>
              <p:tags r:id="rId1"/>
            </p:custDataLst>
          </p:nvPr>
        </p:nvSpPr>
        <p:spPr>
          <a:xfrm>
            <a:off x="6534453" y="3604123"/>
            <a:ext cx="1031051" cy="1107996"/>
          </a:xfrm>
          <a:prstGeom prst="rect">
            <a:avLst/>
          </a:prstGeom>
        </p:spPr>
        <p:txBody>
          <a:bodyPr wrap="none">
            <a:spAutoFit/>
          </a:bodyPr>
          <a:lstStyle>
            <a:defPPr>
              <a:defRPr lang="zh-CN"/>
            </a:defPPr>
            <a:lvl1pPr>
              <a:defRPr sz="9600">
                <a:latin typeface="汉仪尚巍手书W" panose="00020600040101010101" pitchFamily="18" charset="-122"/>
                <a:ea typeface="汉仪尚巍手书W" panose="00020600040101010101" pitchFamily="18" charset="-122"/>
              </a:defRPr>
            </a:lvl1pPr>
          </a:lstStyle>
          <a:p>
            <a:pPr algn="ctr"/>
            <a:r>
              <a:rPr lang="zh-CN" altLang="en-US" sz="6600" dirty="0">
                <a:latin typeface="方正字迹-吕建德字体" panose="02010600010101010101" pitchFamily="2" charset="-122"/>
                <a:ea typeface="方正字迹-吕建德字体" panose="02010600010101010101" pitchFamily="2" charset="-122"/>
              </a:rPr>
              <a:t>章</a:t>
            </a:r>
          </a:p>
        </p:txBody>
      </p:sp>
      <p:sp>
        <p:nvSpPr>
          <p:cNvPr id="3" name="PA_库_文本框 2"/>
          <p:cNvSpPr txBox="1"/>
          <p:nvPr>
            <p:custDataLst>
              <p:tags r:id="rId2"/>
            </p:custDataLst>
          </p:nvPr>
        </p:nvSpPr>
        <p:spPr>
          <a:xfrm>
            <a:off x="4843121" y="2374030"/>
            <a:ext cx="613410" cy="1826260"/>
          </a:xfrm>
          <a:prstGeom prst="rect">
            <a:avLst/>
          </a:prstGeom>
          <a:noFill/>
        </p:spPr>
        <p:txBody>
          <a:bodyPr vert="eaVert" wrap="none" rtlCol="0" anchor="ctr" anchorCtr="0">
            <a:spAutoFit/>
          </a:bodyPr>
          <a:lstStyle/>
          <a:p>
            <a:pPr algn="ctr"/>
            <a:r>
              <a:rPr lang="zh-CN" altLang="en-US" sz="2800" b="1" spc="600" dirty="0">
                <a:latin typeface="方正字迹-吕建德字体" panose="02010600010101010101" pitchFamily="2" charset="-122"/>
                <a:ea typeface="方正字迹-吕建德字体" panose="02010600010101010101" pitchFamily="2" charset="-122"/>
              </a:rPr>
              <a:t>计划目标</a:t>
            </a:r>
          </a:p>
        </p:txBody>
      </p:sp>
      <p:sp>
        <p:nvSpPr>
          <p:cNvPr id="4" name="PA_库_矩形 6"/>
          <p:cNvSpPr/>
          <p:nvPr>
            <p:custDataLst>
              <p:tags r:id="rId3"/>
            </p:custDataLst>
          </p:nvPr>
        </p:nvSpPr>
        <p:spPr>
          <a:xfrm>
            <a:off x="6534452" y="1658180"/>
            <a:ext cx="1031051"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第</a:t>
            </a:r>
          </a:p>
        </p:txBody>
      </p:sp>
      <p:sp>
        <p:nvSpPr>
          <p:cNvPr id="5" name="PA_库_矩形 7"/>
          <p:cNvSpPr/>
          <p:nvPr>
            <p:custDataLst>
              <p:tags r:id="rId4"/>
            </p:custDataLst>
          </p:nvPr>
        </p:nvSpPr>
        <p:spPr>
          <a:xfrm>
            <a:off x="6524747" y="2668695"/>
            <a:ext cx="1021080" cy="1106805"/>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五</a:t>
            </a:r>
          </a:p>
        </p:txBody>
      </p:sp>
      <p:pic>
        <p:nvPicPr>
          <p:cNvPr id="7" name="图片 6"/>
          <p:cNvPicPr>
            <a:picLocks noChangeAspect="1"/>
          </p:cNvPicPr>
          <p:nvPr/>
        </p:nvPicPr>
        <p:blipFill>
          <a:blip r:embed="rId8"/>
          <a:stretch>
            <a:fillRect/>
          </a:stretch>
        </p:blipFill>
        <p:spPr>
          <a:xfrm>
            <a:off x="5967095" y="2779395"/>
            <a:ext cx="560070" cy="939165"/>
          </a:xfrm>
          <a:prstGeom prst="rect">
            <a:avLst/>
          </a:prstGeom>
        </p:spPr>
      </p:pic>
      <p:cxnSp>
        <p:nvCxnSpPr>
          <p:cNvPr id="9" name="PA_库_直接连接符 26"/>
          <p:cNvCxnSpPr/>
          <p:nvPr>
            <p:custDataLst>
              <p:tags r:id="rId5"/>
            </p:custDataLst>
          </p:nvPr>
        </p:nvCxnSpPr>
        <p:spPr>
          <a:xfrm>
            <a:off x="5754911" y="2063700"/>
            <a:ext cx="0" cy="273557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56" presetClass="entr" presetSubtype="0" fill="hold" grpId="0" nodeType="withEffect">
                                  <p:stCondLst>
                                    <p:cond delay="2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par>
                                <p:cTn id="17" presetID="56" presetClass="entr" presetSubtype="0" fill="hold" grpId="0" nodeType="withEffect">
                                  <p:stCondLst>
                                    <p:cond delay="400"/>
                                  </p:stCondLst>
                                  <p:iterate type="lt">
                                    <p:tmPct val="10000"/>
                                  </p:iterate>
                                  <p:childTnLst>
                                    <p:set>
                                      <p:cBhvr>
                                        <p:cTn id="18" dur="1" fill="hold">
                                          <p:stCondLst>
                                            <p:cond delay="0"/>
                                          </p:stCondLst>
                                        </p:cTn>
                                        <p:tgtEl>
                                          <p:spTgt spid="2"/>
                                        </p:tgtEl>
                                        <p:attrNameLst>
                                          <p:attrName>style.visibility</p:attrName>
                                        </p:attrNameLst>
                                      </p:cBhvr>
                                      <p:to>
                                        <p:strVal val="visible"/>
                                      </p:to>
                                    </p:set>
                                    <p:anim by="(-#ppt_w*2)" calcmode="lin" valueType="num">
                                      <p:cBhvr rctx="PPT">
                                        <p:cTn id="19" dur="500" autoRev="1" fill="hold">
                                          <p:stCondLst>
                                            <p:cond delay="0"/>
                                          </p:stCondLst>
                                        </p:cTn>
                                        <p:tgtEl>
                                          <p:spTgt spid="2"/>
                                        </p:tgtEl>
                                        <p:attrNameLst>
                                          <p:attrName>ppt_w</p:attrName>
                                        </p:attrNameLst>
                                      </p:cBhvr>
                                    </p:anim>
                                    <p:anim by="(#ppt_w*0.50)" calcmode="lin" valueType="num">
                                      <p:cBhvr>
                                        <p:cTn id="20" dur="500" decel="50000" autoRev="1" fill="hold">
                                          <p:stCondLst>
                                            <p:cond delay="0"/>
                                          </p:stCondLst>
                                        </p:cTn>
                                        <p:tgtEl>
                                          <p:spTgt spid="2"/>
                                        </p:tgtEl>
                                        <p:attrNameLst>
                                          <p:attrName>ppt_x</p:attrName>
                                        </p:attrNameLst>
                                      </p:cBhvr>
                                    </p:anim>
                                    <p:anim from="(-#ppt_h/2)" to="(#ppt_y)" calcmode="lin" valueType="num">
                                      <p:cBhvr>
                                        <p:cTn id="21" dur="1000" fill="hold">
                                          <p:stCondLst>
                                            <p:cond delay="0"/>
                                          </p:stCondLst>
                                        </p:cTn>
                                        <p:tgtEl>
                                          <p:spTgt spid="2"/>
                                        </p:tgtEl>
                                        <p:attrNameLst>
                                          <p:attrName>ppt_y</p:attrName>
                                        </p:attrNameLst>
                                      </p:cBhvr>
                                    </p:anim>
                                    <p:animRot by="21600000">
                                      <p:cBhvr>
                                        <p:cTn id="22" dur="1000" fill="hold">
                                          <p:stCondLst>
                                            <p:cond delay="0"/>
                                          </p:stCondLst>
                                        </p:cTn>
                                        <p:tgtEl>
                                          <p:spTgt spid="2"/>
                                        </p:tgtEl>
                                        <p:attrNameLst>
                                          <p:attrName>r</p:attrName>
                                        </p:attrNameLst>
                                      </p:cBhvr>
                                    </p:animRot>
                                  </p:childTnLst>
                                </p:cTn>
                              </p:par>
                            </p:childTnLst>
                          </p:cTn>
                        </p:par>
                        <p:par>
                          <p:cTn id="23" fill="hold">
                            <p:stCondLst>
                              <p:cond delay="1399"/>
                            </p:stCondLst>
                            <p:childTnLst>
                              <p:par>
                                <p:cTn id="24" presetID="2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par>
                          <p:cTn id="27" fill="hold">
                            <p:stCondLst>
                              <p:cond delay="1899"/>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2252980" y="1096010"/>
            <a:ext cx="0" cy="2514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682865" y="723900"/>
            <a:ext cx="2044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253080" y="581451"/>
            <a:ext cx="792480" cy="829945"/>
          </a:xfrm>
          <a:prstGeom prst="rect">
            <a:avLst/>
          </a:prstGeom>
          <a:noFill/>
        </p:spPr>
        <p:txBody>
          <a:bodyPr wrap="none" rtlCol="0">
            <a:spAutoFit/>
          </a:bodyPr>
          <a:lstStyle/>
          <a:p>
            <a:r>
              <a:rPr lang="zh-CN" altLang="en-US" sz="4800" dirty="0">
                <a:latin typeface="方正清刻本悦宋简体" panose="02000000000000000000" pitchFamily="2" charset="-122"/>
                <a:ea typeface="方正清刻本悦宋简体" panose="02000000000000000000" pitchFamily="2" charset="-122"/>
              </a:rPr>
              <a:t>伍</a:t>
            </a:r>
          </a:p>
        </p:txBody>
      </p:sp>
      <p:sp>
        <p:nvSpPr>
          <p:cNvPr id="6" name="矩形 5"/>
          <p:cNvSpPr/>
          <p:nvPr/>
        </p:nvSpPr>
        <p:spPr>
          <a:xfrm>
            <a:off x="2338556" y="1446842"/>
            <a:ext cx="613410" cy="1521460"/>
          </a:xfrm>
          <a:prstGeom prst="rect">
            <a:avLst/>
          </a:prstGeom>
        </p:spPr>
        <p:txBody>
          <a:bodyPr vert="eaVert" wrap="none">
            <a:spAutoFit/>
          </a:bodyPr>
          <a:lstStyle/>
          <a:p>
            <a:r>
              <a:rPr lang="zh-CN" altLang="en-US" sz="2800" b="1" dirty="0">
                <a:latin typeface="方正清刻本悦宋简体" panose="02000000000000000000" pitchFamily="2" charset="-122"/>
                <a:ea typeface="方正清刻本悦宋简体" panose="02000000000000000000" pitchFamily="2" charset="-122"/>
              </a:rPr>
              <a:t>计划目标</a:t>
            </a:r>
          </a:p>
        </p:txBody>
      </p:sp>
      <p:cxnSp>
        <p:nvCxnSpPr>
          <p:cNvPr id="7" name="直接连接符 6"/>
          <p:cNvCxnSpPr/>
          <p:nvPr/>
        </p:nvCxnSpPr>
        <p:spPr>
          <a:xfrm>
            <a:off x="3045679" y="723899"/>
            <a:ext cx="26540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09006" y="581976"/>
            <a:ext cx="1276242" cy="466725"/>
          </a:xfrm>
          <a:prstGeom prst="rect">
            <a:avLst/>
          </a:prstGeom>
        </p:spPr>
      </p:pic>
      <p:graphicFrame>
        <p:nvGraphicFramePr>
          <p:cNvPr id="4" name="表格 3"/>
          <p:cNvGraphicFramePr/>
          <p:nvPr/>
        </p:nvGraphicFramePr>
        <p:xfrm>
          <a:off x="3401695" y="1096010"/>
          <a:ext cx="7420610" cy="4666615"/>
        </p:xfrm>
        <a:graphic>
          <a:graphicData uri="http://schemas.openxmlformats.org/drawingml/2006/table">
            <a:tbl>
              <a:tblPr firstRow="1" bandRow="1">
                <a:tableStyleId>{5940675A-B579-460E-94D1-54222C63F5DA}</a:tableStyleId>
              </a:tblPr>
              <a:tblGrid>
                <a:gridCol w="1428115">
                  <a:extLst>
                    <a:ext uri="{9D8B030D-6E8A-4147-A177-3AD203B41FA5}">
                      <a16:colId xmlns:a16="http://schemas.microsoft.com/office/drawing/2014/main" xmlns="" val="20000"/>
                    </a:ext>
                  </a:extLst>
                </a:gridCol>
                <a:gridCol w="3144520">
                  <a:extLst>
                    <a:ext uri="{9D8B030D-6E8A-4147-A177-3AD203B41FA5}">
                      <a16:colId xmlns:a16="http://schemas.microsoft.com/office/drawing/2014/main" xmlns="" val="20001"/>
                    </a:ext>
                  </a:extLst>
                </a:gridCol>
                <a:gridCol w="2847975">
                  <a:extLst>
                    <a:ext uri="{9D8B030D-6E8A-4147-A177-3AD203B41FA5}">
                      <a16:colId xmlns:a16="http://schemas.microsoft.com/office/drawing/2014/main" xmlns="" val="20002"/>
                    </a:ext>
                  </a:extLst>
                </a:gridCol>
              </a:tblGrid>
              <a:tr h="146304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基础目标</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1">
                          <a:latin typeface="宋体" panose="02010600030101010101" pitchFamily="2" charset="-122"/>
                          <a:ea typeface="宋体" panose="02010600030101010101" pitchFamily="2" charset="-122"/>
                          <a:cs typeface="宋体" panose="02010600030101010101" pitchFamily="2" charset="-122"/>
                        </a:rPr>
                        <a:t>本次开发一定完成的模块</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1">
                          <a:latin typeface="宋体" panose="02010600030101010101" pitchFamily="2" charset="-122"/>
                          <a:ea typeface="宋体" panose="02010600030101010101" pitchFamily="2" charset="-122"/>
                          <a:cs typeface="宋体" panose="02010600030101010101" pitchFamily="2" charset="-122"/>
                        </a:rPr>
                        <a:t>地图—城池、武将系统、内政系统、军事系统、简单的AI</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740535">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中极目标</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1">
                          <a:latin typeface="宋体" panose="02010600030101010101" pitchFamily="2" charset="-122"/>
                          <a:ea typeface="宋体" panose="02010600030101010101" pitchFamily="2" charset="-122"/>
                          <a:cs typeface="宋体" panose="02010600030101010101" pitchFamily="2" charset="-122"/>
                        </a:rPr>
                        <a:t>本次开发争取完成的模块</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1">
                          <a:latin typeface="宋体" panose="02010600030101010101" pitchFamily="2" charset="-122"/>
                          <a:ea typeface="宋体" panose="02010600030101010101" pitchFamily="2" charset="-122"/>
                          <a:cs typeface="宋体" panose="02010600030101010101" pitchFamily="2" charset="-122"/>
                        </a:rPr>
                        <a:t>外交系统、计策系统、可操纵的战斗界面、官位-头衔系统、多种胜利条件</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63040">
                <a:tc>
                  <a:txBody>
                    <a:bodyPr/>
                    <a:lstStyle/>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高级目标</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1">
                          <a:latin typeface="宋体" panose="02010600030101010101" pitchFamily="2" charset="-122"/>
                          <a:ea typeface="宋体" panose="02010600030101010101" pitchFamily="2" charset="-122"/>
                          <a:cs typeface="宋体" panose="02010600030101010101" pitchFamily="2" charset="-122"/>
                        </a:rPr>
                        <a:t>完成所有开发和测试后有余力再完成的模块</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1">
                          <a:latin typeface="宋体" panose="02010600030101010101" pitchFamily="2" charset="-122"/>
                          <a:ea typeface="宋体" panose="02010600030101010101" pitchFamily="2" charset="-122"/>
                          <a:cs typeface="宋体" panose="02010600030101010101" pitchFamily="2" charset="-122"/>
                        </a:rPr>
                        <a:t>复杂的资源、中等的AI、武将的特殊能力、更加复杂的地图</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库_文本框 1"/>
          <p:cNvSpPr txBox="1"/>
          <p:nvPr>
            <p:custDataLst>
              <p:tags r:id="rId1"/>
            </p:custDataLst>
          </p:nvPr>
        </p:nvSpPr>
        <p:spPr>
          <a:xfrm>
            <a:off x="6534453" y="3604123"/>
            <a:ext cx="1031051" cy="1107996"/>
          </a:xfrm>
          <a:prstGeom prst="rect">
            <a:avLst/>
          </a:prstGeom>
        </p:spPr>
        <p:txBody>
          <a:bodyPr wrap="none">
            <a:spAutoFit/>
          </a:bodyPr>
          <a:lstStyle>
            <a:defPPr>
              <a:defRPr lang="zh-CN"/>
            </a:defPPr>
            <a:lvl1pPr>
              <a:defRPr sz="9600">
                <a:latin typeface="汉仪尚巍手书W" panose="00020600040101010101" pitchFamily="18" charset="-122"/>
                <a:ea typeface="汉仪尚巍手书W" panose="00020600040101010101" pitchFamily="18" charset="-122"/>
              </a:defRPr>
            </a:lvl1pPr>
          </a:lstStyle>
          <a:p>
            <a:pPr algn="ctr"/>
            <a:r>
              <a:rPr lang="zh-CN" altLang="en-US" sz="6600" dirty="0">
                <a:latin typeface="方正字迹-吕建德字体" panose="02010600010101010101" pitchFamily="2" charset="-122"/>
                <a:ea typeface="方正字迹-吕建德字体" panose="02010600010101010101" pitchFamily="2" charset="-122"/>
              </a:rPr>
              <a:t>章</a:t>
            </a:r>
          </a:p>
        </p:txBody>
      </p:sp>
      <p:sp>
        <p:nvSpPr>
          <p:cNvPr id="3" name="PA_库_文本框 2"/>
          <p:cNvSpPr txBox="1"/>
          <p:nvPr>
            <p:custDataLst>
              <p:tags r:id="rId2"/>
            </p:custDataLst>
          </p:nvPr>
        </p:nvSpPr>
        <p:spPr>
          <a:xfrm>
            <a:off x="4843121" y="2374030"/>
            <a:ext cx="613410" cy="1826260"/>
          </a:xfrm>
          <a:prstGeom prst="rect">
            <a:avLst/>
          </a:prstGeom>
          <a:noFill/>
        </p:spPr>
        <p:txBody>
          <a:bodyPr vert="eaVert" wrap="none" rtlCol="0" anchor="ctr" anchorCtr="0">
            <a:spAutoFit/>
          </a:bodyPr>
          <a:lstStyle/>
          <a:p>
            <a:pPr algn="ctr"/>
            <a:r>
              <a:rPr lang="zh-CN" altLang="en-US" sz="2800" b="1" spc="600" dirty="0">
                <a:latin typeface="方正字迹-吕建德字体" panose="02010600010101010101" pitchFamily="2" charset="-122"/>
                <a:ea typeface="方正字迹-吕建德字体" panose="02010600010101010101" pitchFamily="2" charset="-122"/>
              </a:rPr>
              <a:t>计划流程</a:t>
            </a:r>
          </a:p>
        </p:txBody>
      </p:sp>
      <p:sp>
        <p:nvSpPr>
          <p:cNvPr id="4" name="PA_库_矩形 6"/>
          <p:cNvSpPr/>
          <p:nvPr>
            <p:custDataLst>
              <p:tags r:id="rId3"/>
            </p:custDataLst>
          </p:nvPr>
        </p:nvSpPr>
        <p:spPr>
          <a:xfrm>
            <a:off x="6534452" y="1658180"/>
            <a:ext cx="1031051"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第</a:t>
            </a:r>
          </a:p>
        </p:txBody>
      </p:sp>
      <p:sp>
        <p:nvSpPr>
          <p:cNvPr id="5" name="PA_库_矩形 7"/>
          <p:cNvSpPr/>
          <p:nvPr>
            <p:custDataLst>
              <p:tags r:id="rId4"/>
            </p:custDataLst>
          </p:nvPr>
        </p:nvSpPr>
        <p:spPr>
          <a:xfrm>
            <a:off x="6524747" y="2668695"/>
            <a:ext cx="1021080" cy="1106805"/>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六</a:t>
            </a:r>
          </a:p>
        </p:txBody>
      </p:sp>
      <p:pic>
        <p:nvPicPr>
          <p:cNvPr id="7" name="图片 6"/>
          <p:cNvPicPr>
            <a:picLocks noChangeAspect="1"/>
          </p:cNvPicPr>
          <p:nvPr/>
        </p:nvPicPr>
        <p:blipFill>
          <a:blip r:embed="rId8"/>
          <a:stretch>
            <a:fillRect/>
          </a:stretch>
        </p:blipFill>
        <p:spPr>
          <a:xfrm>
            <a:off x="5967095" y="2779395"/>
            <a:ext cx="560070" cy="939165"/>
          </a:xfrm>
          <a:prstGeom prst="rect">
            <a:avLst/>
          </a:prstGeom>
        </p:spPr>
      </p:pic>
      <p:cxnSp>
        <p:nvCxnSpPr>
          <p:cNvPr id="9" name="PA_库_直接连接符 26"/>
          <p:cNvCxnSpPr/>
          <p:nvPr>
            <p:custDataLst>
              <p:tags r:id="rId5"/>
            </p:custDataLst>
          </p:nvPr>
        </p:nvCxnSpPr>
        <p:spPr>
          <a:xfrm>
            <a:off x="5754911" y="2063700"/>
            <a:ext cx="0" cy="273557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56" presetClass="entr" presetSubtype="0" fill="hold" grpId="0" nodeType="withEffect">
                                  <p:stCondLst>
                                    <p:cond delay="2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par>
                                <p:cTn id="17" presetID="56" presetClass="entr" presetSubtype="0" fill="hold" grpId="0" nodeType="withEffect">
                                  <p:stCondLst>
                                    <p:cond delay="400"/>
                                  </p:stCondLst>
                                  <p:iterate type="lt">
                                    <p:tmPct val="10000"/>
                                  </p:iterate>
                                  <p:childTnLst>
                                    <p:set>
                                      <p:cBhvr>
                                        <p:cTn id="18" dur="1" fill="hold">
                                          <p:stCondLst>
                                            <p:cond delay="0"/>
                                          </p:stCondLst>
                                        </p:cTn>
                                        <p:tgtEl>
                                          <p:spTgt spid="2"/>
                                        </p:tgtEl>
                                        <p:attrNameLst>
                                          <p:attrName>style.visibility</p:attrName>
                                        </p:attrNameLst>
                                      </p:cBhvr>
                                      <p:to>
                                        <p:strVal val="visible"/>
                                      </p:to>
                                    </p:set>
                                    <p:anim by="(-#ppt_w*2)" calcmode="lin" valueType="num">
                                      <p:cBhvr rctx="PPT">
                                        <p:cTn id="19" dur="500" autoRev="1" fill="hold">
                                          <p:stCondLst>
                                            <p:cond delay="0"/>
                                          </p:stCondLst>
                                        </p:cTn>
                                        <p:tgtEl>
                                          <p:spTgt spid="2"/>
                                        </p:tgtEl>
                                        <p:attrNameLst>
                                          <p:attrName>ppt_w</p:attrName>
                                        </p:attrNameLst>
                                      </p:cBhvr>
                                    </p:anim>
                                    <p:anim by="(#ppt_w*0.50)" calcmode="lin" valueType="num">
                                      <p:cBhvr>
                                        <p:cTn id="20" dur="500" decel="50000" autoRev="1" fill="hold">
                                          <p:stCondLst>
                                            <p:cond delay="0"/>
                                          </p:stCondLst>
                                        </p:cTn>
                                        <p:tgtEl>
                                          <p:spTgt spid="2"/>
                                        </p:tgtEl>
                                        <p:attrNameLst>
                                          <p:attrName>ppt_x</p:attrName>
                                        </p:attrNameLst>
                                      </p:cBhvr>
                                    </p:anim>
                                    <p:anim from="(-#ppt_h/2)" to="(#ppt_y)" calcmode="lin" valueType="num">
                                      <p:cBhvr>
                                        <p:cTn id="21" dur="1000" fill="hold">
                                          <p:stCondLst>
                                            <p:cond delay="0"/>
                                          </p:stCondLst>
                                        </p:cTn>
                                        <p:tgtEl>
                                          <p:spTgt spid="2"/>
                                        </p:tgtEl>
                                        <p:attrNameLst>
                                          <p:attrName>ppt_y</p:attrName>
                                        </p:attrNameLst>
                                      </p:cBhvr>
                                    </p:anim>
                                    <p:animRot by="21600000">
                                      <p:cBhvr>
                                        <p:cTn id="22" dur="1000" fill="hold">
                                          <p:stCondLst>
                                            <p:cond delay="0"/>
                                          </p:stCondLst>
                                        </p:cTn>
                                        <p:tgtEl>
                                          <p:spTgt spid="2"/>
                                        </p:tgtEl>
                                        <p:attrNameLst>
                                          <p:attrName>r</p:attrName>
                                        </p:attrNameLst>
                                      </p:cBhvr>
                                    </p:animRot>
                                  </p:childTnLst>
                                </p:cTn>
                              </p:par>
                            </p:childTnLst>
                          </p:cTn>
                        </p:par>
                        <p:par>
                          <p:cTn id="23" fill="hold">
                            <p:stCondLst>
                              <p:cond delay="1399"/>
                            </p:stCondLst>
                            <p:childTnLst>
                              <p:par>
                                <p:cTn id="24" presetID="2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par>
                          <p:cTn id="27" fill="hold">
                            <p:stCondLst>
                              <p:cond delay="1899"/>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2007235" y="617855"/>
            <a:ext cx="0" cy="2514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550785" y="241935"/>
            <a:ext cx="2044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084805" y="90596"/>
            <a:ext cx="792480" cy="829945"/>
          </a:xfrm>
          <a:prstGeom prst="rect">
            <a:avLst/>
          </a:prstGeom>
          <a:noFill/>
        </p:spPr>
        <p:txBody>
          <a:bodyPr wrap="none" rtlCol="0">
            <a:spAutoFit/>
          </a:bodyPr>
          <a:lstStyle/>
          <a:p>
            <a:r>
              <a:rPr lang="zh-CN" altLang="en-US" sz="4800" dirty="0">
                <a:latin typeface="方正清刻本悦宋简体" panose="02000000000000000000" pitchFamily="2" charset="-122"/>
                <a:ea typeface="方正清刻本悦宋简体" panose="02000000000000000000" pitchFamily="2" charset="-122"/>
              </a:rPr>
              <a:t>陆</a:t>
            </a:r>
          </a:p>
        </p:txBody>
      </p:sp>
      <p:sp>
        <p:nvSpPr>
          <p:cNvPr id="6" name="矩形 5"/>
          <p:cNvSpPr/>
          <p:nvPr/>
        </p:nvSpPr>
        <p:spPr>
          <a:xfrm>
            <a:off x="2174091" y="1114737"/>
            <a:ext cx="613410" cy="1521460"/>
          </a:xfrm>
          <a:prstGeom prst="rect">
            <a:avLst/>
          </a:prstGeom>
        </p:spPr>
        <p:txBody>
          <a:bodyPr vert="eaVert" wrap="none">
            <a:spAutoFit/>
          </a:bodyPr>
          <a:lstStyle/>
          <a:p>
            <a:r>
              <a:rPr lang="zh-CN" altLang="en-US" sz="2800" b="1" dirty="0">
                <a:latin typeface="方正清刻本悦宋简体" panose="02000000000000000000" pitchFamily="2" charset="-122"/>
                <a:ea typeface="方正清刻本悦宋简体" panose="02000000000000000000" pitchFamily="2" charset="-122"/>
              </a:rPr>
              <a:t>计划流程</a:t>
            </a:r>
          </a:p>
        </p:txBody>
      </p:sp>
      <p:cxnSp>
        <p:nvCxnSpPr>
          <p:cNvPr id="7" name="直接连接符 6"/>
          <p:cNvCxnSpPr/>
          <p:nvPr/>
        </p:nvCxnSpPr>
        <p:spPr>
          <a:xfrm>
            <a:off x="3038059" y="324484"/>
            <a:ext cx="26540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895341" y="91121"/>
            <a:ext cx="1276242" cy="466725"/>
          </a:xfrm>
          <a:prstGeom prst="rect">
            <a:avLst/>
          </a:prstGeom>
        </p:spPr>
      </p:pic>
      <p:pic>
        <p:nvPicPr>
          <p:cNvPr id="4" name="图片 1"/>
          <p:cNvPicPr>
            <a:picLocks noChangeAspect="1"/>
          </p:cNvPicPr>
          <p:nvPr/>
        </p:nvPicPr>
        <p:blipFill>
          <a:blip r:embed="rId4"/>
          <a:stretch>
            <a:fillRect/>
          </a:stretch>
        </p:blipFill>
        <p:spPr>
          <a:xfrm>
            <a:off x="195319" y="3234055"/>
            <a:ext cx="11585343" cy="2676525"/>
          </a:xfrm>
          <a:prstGeom prst="rect">
            <a:avLst/>
          </a:prstGeom>
          <a:noFill/>
          <a:ln w="9525">
            <a:noFill/>
          </a:ln>
        </p:spPr>
      </p:pic>
      <p:sp>
        <p:nvSpPr>
          <p:cNvPr id="100" name="文本框 99"/>
          <p:cNvSpPr txBox="1"/>
          <p:nvPr/>
        </p:nvSpPr>
        <p:spPr>
          <a:xfrm>
            <a:off x="2877184" y="536327"/>
            <a:ext cx="8214886" cy="2677656"/>
          </a:xfrm>
          <a:prstGeom prst="rect">
            <a:avLst/>
          </a:prstGeom>
          <a:noFill/>
          <a:ln w="9525">
            <a:noFill/>
          </a:ln>
        </p:spPr>
        <p:txBody>
          <a:bodyPr wrap="square">
            <a:spAutoFit/>
          </a:bodyPr>
          <a:lstStyle/>
          <a:p>
            <a:pPr indent="304800"/>
            <a:r>
              <a:rPr lang="zh-CN" sz="2400" dirty="0">
                <a:ea typeface="宋体" panose="02010600030101010101" pitchFamily="2" charset="-122"/>
              </a:rPr>
              <a:t>按照老师课程要求</a:t>
            </a:r>
            <a:r>
              <a:rPr lang="zh-CN" sz="2400" dirty="0" smtClean="0">
                <a:ea typeface="宋体" panose="02010600030101010101" pitchFamily="2" charset="-122"/>
              </a:rPr>
              <a:t>，</a:t>
            </a:r>
            <a:r>
              <a:rPr lang="zh-CN" altLang="en-US" sz="2400" dirty="0" smtClean="0">
                <a:ea typeface="宋体" panose="02010600030101010101" pitchFamily="2" charset="-122"/>
              </a:rPr>
              <a:t>按照瀑布模型，</a:t>
            </a:r>
            <a:r>
              <a:rPr lang="zh-CN" sz="2400" dirty="0" smtClean="0">
                <a:ea typeface="宋体" panose="02010600030101010101" pitchFamily="2" charset="-122"/>
              </a:rPr>
              <a:t>每个</a:t>
            </a:r>
            <a:r>
              <a:rPr lang="zh-CN" sz="2400" dirty="0">
                <a:ea typeface="宋体" panose="02010600030101010101" pitchFamily="2" charset="-122"/>
              </a:rPr>
              <a:t>里程碑按照指定时间完成并参与评审，在进行基础模块编程时，已经完成的小模块可以提前进行测试，基础模块编程将会花</a:t>
            </a:r>
            <a:r>
              <a:rPr lang="en-US" sz="2400" dirty="0">
                <a:latin typeface="宋体" panose="02010600030101010101" pitchFamily="2" charset="-122"/>
              </a:rPr>
              <a:t>7</a:t>
            </a:r>
            <a:r>
              <a:rPr lang="zh-CN" sz="2400" dirty="0">
                <a:ea typeface="宋体" panose="02010600030101010101" pitchFamily="2" charset="-122"/>
              </a:rPr>
              <a:t>个工作日进行，完成基础模块测试后，进入中级目标的编程与测试，由于中级目标难度在基础模块之上，所以会进行</a:t>
            </a:r>
            <a:r>
              <a:rPr lang="en-US" sz="2400" dirty="0">
                <a:latin typeface="Times New Roman" panose="02020603050405020304" charset="0"/>
              </a:rPr>
              <a:t>10</a:t>
            </a:r>
            <a:r>
              <a:rPr lang="zh-CN" sz="2400" dirty="0">
                <a:ea typeface="宋体" panose="02010600030101010101" pitchFamily="2" charset="-122"/>
              </a:rPr>
              <a:t>个工作日，如果有余力，我们会尽我们的能力完成高级目标的一些功能，最后就是进行总体的测试，完成最后的评审。</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5"/>
          <p:cNvGrpSpPr/>
          <p:nvPr/>
        </p:nvGrpSpPr>
        <p:grpSpPr bwMode="auto">
          <a:xfrm>
            <a:off x="0" y="884238"/>
            <a:ext cx="2568575" cy="3978275"/>
            <a:chOff x="0" y="0"/>
            <a:chExt cx="2569029" cy="3977390"/>
          </a:xfrm>
        </p:grpSpPr>
        <p:pic>
          <p:nvPicPr>
            <p:cNvPr id="3" name="图片 8"/>
            <p:cNvPicPr>
              <a:picLocks noChangeAspect="1" noChangeArrowheads="1"/>
            </p:cNvPicPr>
            <p:nvPr/>
          </p:nvPicPr>
          <p:blipFill>
            <a:blip r:embed="rId3">
              <a:extLst>
                <a:ext uri="{28A0092B-C50C-407E-A947-70E740481C1C}">
                  <a14:useLocalDpi xmlns:a14="http://schemas.microsoft.com/office/drawing/2010/main" val="0"/>
                </a:ext>
              </a:extLst>
            </a:blip>
            <a:srcRect l="76894" t="29967" b="3030"/>
            <a:stretch>
              <a:fillRect/>
            </a:stretch>
          </p:blipFill>
          <p:spPr bwMode="auto">
            <a:xfrm flipH="1">
              <a:off x="0" y="0"/>
              <a:ext cx="2569029" cy="39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12"/>
            <p:cNvSpPr txBox="1">
              <a:spLocks noChangeArrowheads="1"/>
            </p:cNvSpPr>
            <p:nvPr/>
          </p:nvSpPr>
          <p:spPr bwMode="auto">
            <a:xfrm>
              <a:off x="571601" y="1218929"/>
              <a:ext cx="971722" cy="156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kumimoji="0" lang="zh-CN" altLang="en-US" sz="4800">
                  <a:solidFill>
                    <a:schemeClr val="bg1"/>
                  </a:solidFill>
                  <a:latin typeface="腾祥铁山楷书简繁合集" panose="01010104010101010101" pitchFamily="2" charset="-122"/>
                  <a:ea typeface="腾祥铁山楷书简繁合集" panose="01010104010101010101" pitchFamily="2" charset="-122"/>
                  <a:cs typeface="+mn-ea"/>
                  <a:sym typeface="+mn-lt"/>
                </a:rPr>
                <a:t>目录</a:t>
              </a:r>
            </a:p>
          </p:txBody>
        </p:sp>
        <p:sp>
          <p:nvSpPr>
            <p:cNvPr id="5" name="文本框 13"/>
            <p:cNvSpPr txBox="1">
              <a:spLocks noChangeArrowheads="1"/>
            </p:cNvSpPr>
            <p:nvPr/>
          </p:nvSpPr>
          <p:spPr bwMode="auto">
            <a:xfrm rot="5400000">
              <a:off x="-627581" y="2019565"/>
              <a:ext cx="1931557" cy="40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kumimoji="0" lang="en-US" altLang="zh-CN" sz="2000">
                  <a:solidFill>
                    <a:schemeClr val="bg1"/>
                  </a:solidFill>
                  <a:latin typeface="腾祥铁山楷书简繁合集" panose="01010104010101010101" pitchFamily="2" charset="-122"/>
                  <a:ea typeface="腾祥铁山楷书简繁合集" panose="01010104010101010101" pitchFamily="2" charset="-122"/>
                  <a:cs typeface="+mn-ea"/>
                  <a:sym typeface="+mn-lt"/>
                </a:rPr>
                <a:t>CONTENTS</a:t>
              </a:r>
              <a:endParaRPr kumimoji="0" lang="zh-CN" altLang="en-US" sz="2000">
                <a:solidFill>
                  <a:schemeClr val="bg1"/>
                </a:solidFill>
                <a:latin typeface="腾祥铁山楷书简繁合集" panose="01010104010101010101" pitchFamily="2" charset="-122"/>
                <a:ea typeface="腾祥铁山楷书简繁合集" panose="01010104010101010101" pitchFamily="2" charset="-122"/>
                <a:cs typeface="+mn-ea"/>
                <a:sym typeface="+mn-lt"/>
              </a:endParaRPr>
            </a:p>
          </p:txBody>
        </p:sp>
        <p:cxnSp>
          <p:nvCxnSpPr>
            <p:cNvPr id="6" name="直接连接符 14"/>
            <p:cNvCxnSpPr>
              <a:cxnSpLocks noChangeShapeType="1"/>
            </p:cNvCxnSpPr>
            <p:nvPr/>
          </p:nvCxnSpPr>
          <p:spPr bwMode="auto">
            <a:xfrm>
              <a:off x="625586" y="1357010"/>
              <a:ext cx="0" cy="1352249"/>
            </a:xfrm>
            <a:prstGeom prst="line">
              <a:avLst/>
            </a:prstGeom>
            <a:noFill/>
            <a:ln w="12700">
              <a:solidFill>
                <a:srgbClr val="A6A6A6">
                  <a:alpha val="67842"/>
                </a:srgbClr>
              </a:solidFill>
              <a:round/>
            </a:ln>
            <a:extLst>
              <a:ext uri="{909E8E84-426E-40DD-AFC4-6F175D3DCCD1}">
                <a14:hiddenFill xmlns:a14="http://schemas.microsoft.com/office/drawing/2010/main">
                  <a:noFill/>
                </a14:hiddenFill>
              </a:ext>
            </a:extLst>
          </p:spPr>
        </p:cxnSp>
      </p:grpSp>
      <p:grpSp>
        <p:nvGrpSpPr>
          <p:cNvPr id="7" name="组合 25"/>
          <p:cNvGrpSpPr/>
          <p:nvPr/>
        </p:nvGrpSpPr>
        <p:grpSpPr bwMode="auto">
          <a:xfrm>
            <a:off x="2342198" y="912813"/>
            <a:ext cx="1152525" cy="1054100"/>
            <a:chOff x="0" y="0"/>
            <a:chExt cx="1152244" cy="1054699"/>
          </a:xfrm>
        </p:grpSpPr>
        <p:pic>
          <p:nvPicPr>
            <p:cNvPr id="8"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244" cy="105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24"/>
            <p:cNvSpPr txBox="1">
              <a:spLocks noChangeArrowheads="1"/>
            </p:cNvSpPr>
            <p:nvPr/>
          </p:nvSpPr>
          <p:spPr bwMode="auto">
            <a:xfrm>
              <a:off x="198389" y="292266"/>
              <a:ext cx="755466" cy="52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kumimoji="0" lang="en-US" altLang="zh-CN" sz="2800">
                  <a:solidFill>
                    <a:schemeClr val="bg1"/>
                  </a:solidFill>
                  <a:latin typeface="腾祥铁山楷书简繁合集" panose="01010104010101010101" pitchFamily="2" charset="-122"/>
                  <a:ea typeface="腾祥铁山楷书简繁合集" panose="01010104010101010101" pitchFamily="2" charset="-122"/>
                  <a:cs typeface="+mn-ea"/>
                  <a:sym typeface="+mn-lt"/>
                </a:rPr>
                <a:t>01</a:t>
              </a:r>
              <a:endParaRPr kumimoji="0" lang="zh-CN" altLang="en-US" sz="2800">
                <a:solidFill>
                  <a:schemeClr val="bg1"/>
                </a:solidFill>
                <a:latin typeface="腾祥铁山楷书简繁合集" panose="01010104010101010101" pitchFamily="2" charset="-122"/>
                <a:ea typeface="腾祥铁山楷书简繁合集" panose="01010104010101010101" pitchFamily="2" charset="-122"/>
                <a:cs typeface="+mn-ea"/>
                <a:sym typeface="+mn-lt"/>
              </a:endParaRPr>
            </a:p>
          </p:txBody>
        </p:sp>
      </p:grpSp>
      <p:sp>
        <p:nvSpPr>
          <p:cNvPr id="11" name="文本框 26"/>
          <p:cNvSpPr txBox="1">
            <a:spLocks noChangeArrowheads="1"/>
          </p:cNvSpPr>
          <p:nvPr/>
        </p:nvSpPr>
        <p:spPr bwMode="auto">
          <a:xfrm>
            <a:off x="2446655" y="1996440"/>
            <a:ext cx="75438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a:defRPr/>
            </a:pPr>
            <a:r>
              <a:rPr lang="zh-CN" altLang="en-US" sz="2800" b="1" dirty="0">
                <a:latin typeface="方正清刻本悦宋简体" panose="02000000000000000000" pitchFamily="2" charset="-122"/>
                <a:ea typeface="方正清刻本悦宋简体" panose="02000000000000000000" pitchFamily="2" charset="-122"/>
                <a:sym typeface="+mn-ea"/>
              </a:rPr>
              <a:t>项目简介</a:t>
            </a:r>
            <a:endParaRPr kumimoji="0" lang="zh-CN" altLang="en-US" sz="2800" dirty="0">
              <a:latin typeface="腾祥铁山楷书简繁合集" panose="01010104010101010101" pitchFamily="2" charset="-122"/>
              <a:ea typeface="腾祥铁山楷书简繁合集" panose="01010104010101010101" pitchFamily="2" charset="-122"/>
              <a:cs typeface="+mn-ea"/>
              <a:sym typeface="+mn-lt"/>
            </a:endParaRPr>
          </a:p>
        </p:txBody>
      </p:sp>
      <p:grpSp>
        <p:nvGrpSpPr>
          <p:cNvPr id="13" name="组合 31"/>
          <p:cNvGrpSpPr/>
          <p:nvPr/>
        </p:nvGrpSpPr>
        <p:grpSpPr bwMode="auto">
          <a:xfrm>
            <a:off x="3891280" y="938848"/>
            <a:ext cx="1150938" cy="1054100"/>
            <a:chOff x="0" y="0"/>
            <a:chExt cx="1152244" cy="1054699"/>
          </a:xfrm>
        </p:grpSpPr>
        <p:pic>
          <p:nvPicPr>
            <p:cNvPr id="14" name="图片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244" cy="105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36"/>
            <p:cNvSpPr txBox="1">
              <a:spLocks noChangeArrowheads="1"/>
            </p:cNvSpPr>
            <p:nvPr/>
          </p:nvSpPr>
          <p:spPr bwMode="auto">
            <a:xfrm>
              <a:off x="198663" y="292266"/>
              <a:ext cx="754918" cy="52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kumimoji="0" lang="en-US" altLang="zh-CN" sz="2800">
                  <a:solidFill>
                    <a:schemeClr val="bg1"/>
                  </a:solidFill>
                  <a:latin typeface="腾祥铁山楷书简繁合集" panose="01010104010101010101" pitchFamily="2" charset="-122"/>
                  <a:ea typeface="腾祥铁山楷书简繁合集" panose="01010104010101010101" pitchFamily="2" charset="-122"/>
                  <a:cs typeface="+mn-ea"/>
                  <a:sym typeface="+mn-lt"/>
                </a:rPr>
                <a:t>02</a:t>
              </a:r>
              <a:endParaRPr kumimoji="0" lang="zh-CN" altLang="en-US" sz="2800">
                <a:solidFill>
                  <a:schemeClr val="bg1"/>
                </a:solidFill>
                <a:latin typeface="腾祥铁山楷书简繁合集" panose="01010104010101010101" pitchFamily="2" charset="-122"/>
                <a:ea typeface="腾祥铁山楷书简繁合集" panose="01010104010101010101" pitchFamily="2" charset="-122"/>
                <a:cs typeface="+mn-ea"/>
                <a:sym typeface="+mn-lt"/>
              </a:endParaRPr>
            </a:p>
          </p:txBody>
        </p:sp>
      </p:grpSp>
      <p:sp>
        <p:nvSpPr>
          <p:cNvPr id="17" name="文本框 33"/>
          <p:cNvSpPr txBox="1">
            <a:spLocks noChangeArrowheads="1"/>
          </p:cNvSpPr>
          <p:nvPr/>
        </p:nvSpPr>
        <p:spPr bwMode="auto">
          <a:xfrm>
            <a:off x="3995420" y="1996440"/>
            <a:ext cx="75374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a:defRPr/>
            </a:pPr>
            <a:r>
              <a:rPr lang="zh-CN" altLang="en-US" sz="2800" b="1" dirty="0">
                <a:latin typeface="方正清刻本悦宋简体" panose="02000000000000000000" pitchFamily="2" charset="-122"/>
                <a:ea typeface="方正清刻本悦宋简体" panose="02000000000000000000" pitchFamily="2" charset="-122"/>
                <a:sym typeface="+mn-ea"/>
              </a:rPr>
              <a:t>用户分析</a:t>
            </a:r>
            <a:endParaRPr kumimoji="0" lang="zh-CN" altLang="en-US" sz="2800" dirty="0">
              <a:latin typeface="腾祥铁山楷书简繁合集" panose="01010104010101010101" pitchFamily="2" charset="-122"/>
              <a:ea typeface="腾祥铁山楷书简繁合集" panose="01010104010101010101" pitchFamily="2" charset="-122"/>
              <a:cs typeface="+mn-ea"/>
              <a:sym typeface="+mn-lt"/>
            </a:endParaRPr>
          </a:p>
        </p:txBody>
      </p:sp>
      <p:grpSp>
        <p:nvGrpSpPr>
          <p:cNvPr id="19" name="组合 38"/>
          <p:cNvGrpSpPr/>
          <p:nvPr/>
        </p:nvGrpSpPr>
        <p:grpSpPr bwMode="auto">
          <a:xfrm>
            <a:off x="5425440" y="964883"/>
            <a:ext cx="1152525" cy="1054100"/>
            <a:chOff x="0" y="0"/>
            <a:chExt cx="1152244" cy="1054699"/>
          </a:xfrm>
        </p:grpSpPr>
        <p:pic>
          <p:nvPicPr>
            <p:cNvPr id="20" name="图片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244" cy="105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43"/>
            <p:cNvSpPr txBox="1">
              <a:spLocks noChangeArrowheads="1"/>
            </p:cNvSpPr>
            <p:nvPr/>
          </p:nvSpPr>
          <p:spPr bwMode="auto">
            <a:xfrm>
              <a:off x="198390" y="292266"/>
              <a:ext cx="755466" cy="52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kumimoji="0" lang="en-US" altLang="zh-CN" sz="2800">
                  <a:solidFill>
                    <a:schemeClr val="bg1"/>
                  </a:solidFill>
                  <a:latin typeface="腾祥铁山楷书简繁合集" panose="01010104010101010101" pitchFamily="2" charset="-122"/>
                  <a:ea typeface="腾祥铁山楷书简繁合集" panose="01010104010101010101" pitchFamily="2" charset="-122"/>
                  <a:cs typeface="+mn-ea"/>
                  <a:sym typeface="+mn-lt"/>
                </a:rPr>
                <a:t>03</a:t>
              </a:r>
              <a:endParaRPr kumimoji="0" lang="zh-CN" altLang="en-US" sz="2800">
                <a:solidFill>
                  <a:schemeClr val="bg1"/>
                </a:solidFill>
                <a:latin typeface="腾祥铁山楷书简繁合集" panose="01010104010101010101" pitchFamily="2" charset="-122"/>
                <a:ea typeface="腾祥铁山楷书简繁合集" panose="01010104010101010101" pitchFamily="2" charset="-122"/>
                <a:cs typeface="+mn-ea"/>
                <a:sym typeface="+mn-lt"/>
              </a:endParaRPr>
            </a:p>
          </p:txBody>
        </p:sp>
      </p:grpSp>
      <p:sp>
        <p:nvSpPr>
          <p:cNvPr id="23" name="文本框 40"/>
          <p:cNvSpPr txBox="1">
            <a:spLocks noChangeArrowheads="1"/>
          </p:cNvSpPr>
          <p:nvPr/>
        </p:nvSpPr>
        <p:spPr bwMode="auto">
          <a:xfrm>
            <a:off x="5626100" y="2103755"/>
            <a:ext cx="75374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a:defRPr/>
            </a:pPr>
            <a:r>
              <a:rPr lang="zh-CN" altLang="en-US" sz="2800" b="1" dirty="0">
                <a:latin typeface="方正清刻本悦宋简体" panose="02000000000000000000" pitchFamily="2" charset="-122"/>
                <a:ea typeface="方正清刻本悦宋简体" panose="02000000000000000000" pitchFamily="2" charset="-122"/>
                <a:sym typeface="+mn-ea"/>
              </a:rPr>
              <a:t>小组介绍</a:t>
            </a:r>
            <a:endParaRPr kumimoji="0" lang="zh-CN" altLang="en-US" sz="2800" dirty="0">
              <a:latin typeface="腾祥铁山楷书简繁合集" panose="01010104010101010101" pitchFamily="2" charset="-122"/>
              <a:ea typeface="腾祥铁山楷书简繁合集" panose="01010104010101010101" pitchFamily="2" charset="-122"/>
              <a:cs typeface="+mn-ea"/>
              <a:sym typeface="+mn-lt"/>
            </a:endParaRPr>
          </a:p>
        </p:txBody>
      </p:sp>
      <p:grpSp>
        <p:nvGrpSpPr>
          <p:cNvPr id="25" name="组合 45"/>
          <p:cNvGrpSpPr/>
          <p:nvPr/>
        </p:nvGrpSpPr>
        <p:grpSpPr bwMode="auto">
          <a:xfrm>
            <a:off x="6957378" y="964883"/>
            <a:ext cx="1152525" cy="1054100"/>
            <a:chOff x="0" y="0"/>
            <a:chExt cx="1152244" cy="1054699"/>
          </a:xfrm>
        </p:grpSpPr>
        <p:pic>
          <p:nvPicPr>
            <p:cNvPr id="26" name="图片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244" cy="105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50"/>
            <p:cNvSpPr txBox="1">
              <a:spLocks noChangeArrowheads="1"/>
            </p:cNvSpPr>
            <p:nvPr/>
          </p:nvSpPr>
          <p:spPr bwMode="auto">
            <a:xfrm>
              <a:off x="198389" y="292266"/>
              <a:ext cx="755466" cy="52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kumimoji="0" lang="en-US" altLang="zh-CN" sz="2800">
                  <a:solidFill>
                    <a:schemeClr val="bg1"/>
                  </a:solidFill>
                  <a:latin typeface="腾祥铁山楷书简繁合集" panose="01010104010101010101" pitchFamily="2" charset="-122"/>
                  <a:ea typeface="腾祥铁山楷书简繁合集" panose="01010104010101010101" pitchFamily="2" charset="-122"/>
                  <a:cs typeface="+mn-ea"/>
                  <a:sym typeface="+mn-lt"/>
                </a:rPr>
                <a:t>04</a:t>
              </a:r>
              <a:endParaRPr kumimoji="0" lang="zh-CN" altLang="en-US" sz="2800">
                <a:solidFill>
                  <a:schemeClr val="bg1"/>
                </a:solidFill>
                <a:latin typeface="腾祥铁山楷书简繁合集" panose="01010104010101010101" pitchFamily="2" charset="-122"/>
                <a:ea typeface="腾祥铁山楷书简繁合集" panose="01010104010101010101" pitchFamily="2" charset="-122"/>
                <a:cs typeface="+mn-ea"/>
                <a:sym typeface="+mn-lt"/>
              </a:endParaRPr>
            </a:p>
          </p:txBody>
        </p:sp>
      </p:grpSp>
      <p:sp>
        <p:nvSpPr>
          <p:cNvPr id="29" name="文本框 47"/>
          <p:cNvSpPr txBox="1">
            <a:spLocks noChangeArrowheads="1"/>
          </p:cNvSpPr>
          <p:nvPr/>
        </p:nvSpPr>
        <p:spPr bwMode="auto">
          <a:xfrm>
            <a:off x="7252335" y="2103755"/>
            <a:ext cx="754380"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l"/>
            <a:r>
              <a:rPr lang="zh-CN" altLang="en-US" sz="2800" b="1" dirty="0">
                <a:latin typeface="方正清刻本悦宋简体" panose="02000000000000000000" pitchFamily="2" charset="-122"/>
                <a:ea typeface="方正清刻本悦宋简体" panose="02000000000000000000" pitchFamily="2" charset="-122"/>
                <a:sym typeface="+mn-ea"/>
              </a:rPr>
              <a:t>可行性分析</a:t>
            </a:r>
            <a:endParaRPr kumimoji="0" lang="zh-CN" altLang="en-US" sz="2800" dirty="0">
              <a:latin typeface="腾祥铁山楷书简繁合集" panose="01010104010101010101" pitchFamily="2" charset="-122"/>
              <a:ea typeface="腾祥铁山楷书简繁合集" panose="01010104010101010101" pitchFamily="2" charset="-122"/>
              <a:cs typeface="+mn-ea"/>
              <a:sym typeface="+mn-lt"/>
            </a:endParaRPr>
          </a:p>
        </p:txBody>
      </p:sp>
      <p:cxnSp>
        <p:nvCxnSpPr>
          <p:cNvPr id="31" name="直接连接符 53"/>
          <p:cNvCxnSpPr>
            <a:cxnSpLocks noChangeShapeType="1"/>
          </p:cNvCxnSpPr>
          <p:nvPr/>
        </p:nvCxnSpPr>
        <p:spPr bwMode="auto">
          <a:xfrm>
            <a:off x="6815138" y="1676400"/>
            <a:ext cx="0" cy="3751263"/>
          </a:xfrm>
          <a:prstGeom prst="line">
            <a:avLst/>
          </a:prstGeom>
          <a:noFill/>
          <a:ln w="12700">
            <a:solidFill>
              <a:srgbClr val="A6A6A6">
                <a:alpha val="67842"/>
              </a:srgbClr>
            </a:solidFill>
            <a:round/>
          </a:ln>
          <a:extLst>
            <a:ext uri="{909E8E84-426E-40DD-AFC4-6F175D3DCCD1}">
              <a14:hiddenFill xmlns:a14="http://schemas.microsoft.com/office/drawing/2010/main">
                <a:noFill/>
              </a14:hiddenFill>
            </a:ext>
          </a:extLst>
        </p:spPr>
      </p:cxnSp>
      <p:cxnSp>
        <p:nvCxnSpPr>
          <p:cNvPr id="32" name="直接连接符 54"/>
          <p:cNvCxnSpPr>
            <a:cxnSpLocks noChangeShapeType="1"/>
          </p:cNvCxnSpPr>
          <p:nvPr/>
        </p:nvCxnSpPr>
        <p:spPr bwMode="auto">
          <a:xfrm>
            <a:off x="8339138" y="1673860"/>
            <a:ext cx="0" cy="3751263"/>
          </a:xfrm>
          <a:prstGeom prst="line">
            <a:avLst/>
          </a:prstGeom>
          <a:noFill/>
          <a:ln w="12700">
            <a:solidFill>
              <a:srgbClr val="A6A6A6">
                <a:alpha val="67842"/>
              </a:srgbClr>
            </a:solidFill>
            <a:round/>
          </a:ln>
          <a:extLst>
            <a:ext uri="{909E8E84-426E-40DD-AFC4-6F175D3DCCD1}">
              <a14:hiddenFill xmlns:a14="http://schemas.microsoft.com/office/drawing/2010/main">
                <a:noFill/>
              </a14:hiddenFill>
            </a:ext>
          </a:extLst>
        </p:spPr>
      </p:cxnSp>
      <p:grpSp>
        <p:nvGrpSpPr>
          <p:cNvPr id="33" name="组合 25"/>
          <p:cNvGrpSpPr/>
          <p:nvPr/>
        </p:nvGrpSpPr>
        <p:grpSpPr bwMode="auto">
          <a:xfrm>
            <a:off x="8339138" y="964883"/>
            <a:ext cx="1152525" cy="1054100"/>
            <a:chOff x="0" y="0"/>
            <a:chExt cx="1152244" cy="1054699"/>
          </a:xfrm>
        </p:grpSpPr>
        <p:pic>
          <p:nvPicPr>
            <p:cNvPr id="34"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244" cy="105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本框 24"/>
            <p:cNvSpPr txBox="1">
              <a:spLocks noChangeArrowheads="1"/>
            </p:cNvSpPr>
            <p:nvPr/>
          </p:nvSpPr>
          <p:spPr bwMode="auto">
            <a:xfrm>
              <a:off x="198389" y="292266"/>
              <a:ext cx="755466" cy="52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kumimoji="0" lang="en-US" altLang="zh-CN" sz="2800">
                  <a:solidFill>
                    <a:schemeClr val="bg1"/>
                  </a:solidFill>
                  <a:latin typeface="腾祥铁山楷书简繁合集" panose="01010104010101010101" pitchFamily="2" charset="-122"/>
                  <a:ea typeface="腾祥铁山楷书简繁合集" panose="01010104010101010101" pitchFamily="2" charset="-122"/>
                  <a:cs typeface="+mn-ea"/>
                  <a:sym typeface="+mn-lt"/>
                </a:rPr>
                <a:t>0</a:t>
              </a:r>
              <a:r>
                <a:rPr kumimoji="0" lang="en-US" sz="2800">
                  <a:solidFill>
                    <a:schemeClr val="bg1"/>
                  </a:solidFill>
                  <a:latin typeface="腾祥铁山楷书简繁合集" panose="01010104010101010101" pitchFamily="2" charset="-122"/>
                  <a:ea typeface="腾祥铁山楷书简繁合集" panose="01010104010101010101" pitchFamily="2" charset="-122"/>
                  <a:cs typeface="+mn-ea"/>
                  <a:sym typeface="+mn-lt"/>
                </a:rPr>
                <a:t>5</a:t>
              </a:r>
            </a:p>
          </p:txBody>
        </p:sp>
      </p:grpSp>
      <p:sp>
        <p:nvSpPr>
          <p:cNvPr id="37" name="文本框 26"/>
          <p:cNvSpPr txBox="1">
            <a:spLocks noChangeArrowheads="1"/>
          </p:cNvSpPr>
          <p:nvPr/>
        </p:nvSpPr>
        <p:spPr bwMode="auto">
          <a:xfrm>
            <a:off x="9864725" y="2120265"/>
            <a:ext cx="75438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a:defRPr/>
            </a:pPr>
            <a:r>
              <a:rPr lang="zh-CN" altLang="en-US" sz="2800" b="1" dirty="0">
                <a:latin typeface="方正清刻本悦宋简体" panose="02000000000000000000" pitchFamily="2" charset="-122"/>
                <a:ea typeface="方正清刻本悦宋简体" panose="02000000000000000000" pitchFamily="2" charset="-122"/>
                <a:sym typeface="+mn-ea"/>
              </a:rPr>
              <a:t>计划流程</a:t>
            </a:r>
            <a:endParaRPr kumimoji="0" lang="zh-CN" altLang="en-US" sz="2800" dirty="0">
              <a:latin typeface="腾祥铁山楷书简繁合集" panose="01010104010101010101" pitchFamily="2" charset="-122"/>
              <a:ea typeface="腾祥铁山楷书简繁合集" panose="01010104010101010101" pitchFamily="2" charset="-122"/>
              <a:cs typeface="+mn-ea"/>
              <a:sym typeface="+mn-lt"/>
            </a:endParaRPr>
          </a:p>
        </p:txBody>
      </p:sp>
      <p:grpSp>
        <p:nvGrpSpPr>
          <p:cNvPr id="39" name="组合 25"/>
          <p:cNvGrpSpPr/>
          <p:nvPr/>
        </p:nvGrpSpPr>
        <p:grpSpPr bwMode="auto">
          <a:xfrm>
            <a:off x="9666288" y="964883"/>
            <a:ext cx="1152525" cy="1054100"/>
            <a:chOff x="0" y="0"/>
            <a:chExt cx="1152244" cy="1054699"/>
          </a:xfrm>
        </p:grpSpPr>
        <p:pic>
          <p:nvPicPr>
            <p:cNvPr id="40"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244" cy="105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24"/>
            <p:cNvSpPr txBox="1">
              <a:spLocks noChangeArrowheads="1"/>
            </p:cNvSpPr>
            <p:nvPr/>
          </p:nvSpPr>
          <p:spPr bwMode="auto">
            <a:xfrm>
              <a:off x="198389" y="292266"/>
              <a:ext cx="755466" cy="52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kumimoji="0" lang="en-US" altLang="zh-CN" sz="2800">
                  <a:solidFill>
                    <a:schemeClr val="bg1"/>
                  </a:solidFill>
                  <a:latin typeface="腾祥铁山楷书简繁合集" panose="01010104010101010101" pitchFamily="2" charset="-122"/>
                  <a:ea typeface="腾祥铁山楷书简繁合集" panose="01010104010101010101" pitchFamily="2" charset="-122"/>
                  <a:cs typeface="+mn-ea"/>
                  <a:sym typeface="+mn-lt"/>
                </a:rPr>
                <a:t>0</a:t>
              </a:r>
              <a:r>
                <a:rPr kumimoji="0" lang="en-US" sz="2800">
                  <a:solidFill>
                    <a:schemeClr val="bg1"/>
                  </a:solidFill>
                  <a:latin typeface="腾祥铁山楷书简繁合集" panose="01010104010101010101" pitchFamily="2" charset="-122"/>
                  <a:ea typeface="腾祥铁山楷书简繁合集" panose="01010104010101010101" pitchFamily="2" charset="-122"/>
                  <a:cs typeface="+mn-ea"/>
                  <a:sym typeface="+mn-lt"/>
                </a:rPr>
                <a:t>6</a:t>
              </a:r>
            </a:p>
          </p:txBody>
        </p:sp>
      </p:grpSp>
      <p:sp>
        <p:nvSpPr>
          <p:cNvPr id="43" name="文本框 26"/>
          <p:cNvSpPr txBox="1">
            <a:spLocks noChangeArrowheads="1"/>
          </p:cNvSpPr>
          <p:nvPr/>
        </p:nvSpPr>
        <p:spPr bwMode="auto">
          <a:xfrm>
            <a:off x="8444230" y="2120265"/>
            <a:ext cx="75438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a:defRPr/>
            </a:pPr>
            <a:r>
              <a:rPr lang="zh-CN" altLang="en-US" sz="2800" b="1" dirty="0">
                <a:latin typeface="方正清刻本悦宋简体" panose="02000000000000000000" pitchFamily="2" charset="-122"/>
                <a:ea typeface="方正清刻本悦宋简体" panose="02000000000000000000" pitchFamily="2" charset="-122"/>
                <a:sym typeface="+mn-ea"/>
              </a:rPr>
              <a:t>计划目标</a:t>
            </a:r>
            <a:endParaRPr kumimoji="0" lang="zh-CN" altLang="en-US" sz="2800" dirty="0">
              <a:latin typeface="腾祥铁山楷书简繁合集" panose="01010104010101010101" pitchFamily="2" charset="-122"/>
              <a:ea typeface="腾祥铁山楷书简繁合集" panose="01010104010101010101" pitchFamily="2" charset="-122"/>
              <a:cs typeface="+mn-ea"/>
              <a:sym typeface="+mn-lt"/>
            </a:endParaRPr>
          </a:p>
        </p:txBody>
      </p:sp>
      <p:cxnSp>
        <p:nvCxnSpPr>
          <p:cNvPr id="45" name="直接连接符 53"/>
          <p:cNvCxnSpPr>
            <a:cxnSpLocks noChangeShapeType="1"/>
          </p:cNvCxnSpPr>
          <p:nvPr/>
        </p:nvCxnSpPr>
        <p:spPr bwMode="auto">
          <a:xfrm>
            <a:off x="5333048" y="1753235"/>
            <a:ext cx="0" cy="3751263"/>
          </a:xfrm>
          <a:prstGeom prst="line">
            <a:avLst/>
          </a:prstGeom>
          <a:noFill/>
          <a:ln w="12700">
            <a:solidFill>
              <a:srgbClr val="A6A6A6">
                <a:alpha val="67842"/>
              </a:srgbClr>
            </a:solidFill>
            <a:round/>
          </a:ln>
          <a:extLst>
            <a:ext uri="{909E8E84-426E-40DD-AFC4-6F175D3DCCD1}">
              <a14:hiddenFill xmlns:a14="http://schemas.microsoft.com/office/drawing/2010/main">
                <a:noFill/>
              </a14:hiddenFill>
            </a:ext>
          </a:extLst>
        </p:spPr>
      </p:cxnSp>
      <p:cxnSp>
        <p:nvCxnSpPr>
          <p:cNvPr id="46" name="直接连接符 53"/>
          <p:cNvCxnSpPr>
            <a:cxnSpLocks noChangeShapeType="1"/>
          </p:cNvCxnSpPr>
          <p:nvPr/>
        </p:nvCxnSpPr>
        <p:spPr bwMode="auto">
          <a:xfrm>
            <a:off x="3822383" y="1779270"/>
            <a:ext cx="0" cy="3751263"/>
          </a:xfrm>
          <a:prstGeom prst="line">
            <a:avLst/>
          </a:prstGeom>
          <a:noFill/>
          <a:ln w="12700">
            <a:solidFill>
              <a:srgbClr val="A6A6A6">
                <a:alpha val="67842"/>
              </a:srgbClr>
            </a:solidFill>
            <a:round/>
          </a:ln>
          <a:extLst>
            <a:ext uri="{909E8E84-426E-40DD-AFC4-6F175D3DCCD1}">
              <a14:hiddenFill xmlns:a14="http://schemas.microsoft.com/office/drawing/2010/main">
                <a:noFill/>
              </a14:hiddenFill>
            </a:ext>
          </a:extLst>
        </p:spPr>
      </p:cxnSp>
      <p:cxnSp>
        <p:nvCxnSpPr>
          <p:cNvPr id="47" name="直接连接符 53"/>
          <p:cNvCxnSpPr>
            <a:cxnSpLocks noChangeShapeType="1"/>
          </p:cNvCxnSpPr>
          <p:nvPr/>
        </p:nvCxnSpPr>
        <p:spPr bwMode="auto">
          <a:xfrm>
            <a:off x="9666288" y="1779270"/>
            <a:ext cx="0" cy="3751263"/>
          </a:xfrm>
          <a:prstGeom prst="line">
            <a:avLst/>
          </a:prstGeom>
          <a:noFill/>
          <a:ln w="12700">
            <a:solidFill>
              <a:srgbClr val="A6A6A6">
                <a:alpha val="67842"/>
              </a:srgbClr>
            </a:solidFill>
            <a:rou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6" presetClass="entr" presetSubtype="3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out)">
                                      <p:cBhvr>
                                        <p:cTn id="12" dur="1000"/>
                                        <p:tgtEl>
                                          <p:spTgt spid="7"/>
                                        </p:tgtEl>
                                      </p:cBhvr>
                                    </p:animEffect>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6" presetClass="entr" presetSubtype="3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circle(out)">
                                      <p:cBhvr>
                                        <p:cTn id="21" dur="1000"/>
                                        <p:tgtEl>
                                          <p:spTgt spid="13"/>
                                        </p:tgtEl>
                                      </p:cBhvr>
                                    </p:animEffect>
                                  </p:childTnLst>
                                </p:cTn>
                              </p:par>
                            </p:childTnLst>
                          </p:cTn>
                        </p:par>
                        <p:par>
                          <p:cTn id="22" fill="hold">
                            <p:stCondLst>
                              <p:cond delay="3500"/>
                            </p:stCondLst>
                            <p:childTnLst>
                              <p:par>
                                <p:cTn id="23" presetID="2" presetClass="entr" presetSubtype="4"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4000"/>
                            </p:stCondLst>
                            <p:childTnLst>
                              <p:par>
                                <p:cTn id="28" presetID="6" presetClass="entr" presetSubtype="32"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circle(out)">
                                      <p:cBhvr>
                                        <p:cTn id="30" dur="1000"/>
                                        <p:tgtEl>
                                          <p:spTgt spid="19"/>
                                        </p:tgtEl>
                                      </p:cBhvr>
                                    </p:animEffect>
                                  </p:childTnLst>
                                </p:cTn>
                              </p:par>
                            </p:childTnLst>
                          </p:cTn>
                        </p:par>
                        <p:par>
                          <p:cTn id="31" fill="hold">
                            <p:stCondLst>
                              <p:cond delay="5000"/>
                            </p:stCondLst>
                            <p:childTnLst>
                              <p:par>
                                <p:cTn id="32" presetID="2" presetClass="entr" presetSubtype="4"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childTnLst>
                          </p:cTn>
                        </p:par>
                        <p:par>
                          <p:cTn id="36" fill="hold">
                            <p:stCondLst>
                              <p:cond delay="5500"/>
                            </p:stCondLst>
                            <p:childTnLst>
                              <p:par>
                                <p:cTn id="37" presetID="6" presetClass="entr" presetSubtype="32"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ircle(out)">
                                      <p:cBhvr>
                                        <p:cTn id="39" dur="1000"/>
                                        <p:tgtEl>
                                          <p:spTgt spid="25"/>
                                        </p:tgtEl>
                                      </p:cBhvr>
                                    </p:animEffect>
                                  </p:childTnLst>
                                </p:cTn>
                              </p:par>
                            </p:childTnLst>
                          </p:cTn>
                        </p:par>
                        <p:par>
                          <p:cTn id="40" fill="hold">
                            <p:stCondLst>
                              <p:cond delay="6500"/>
                            </p:stCondLst>
                            <p:childTnLst>
                              <p:par>
                                <p:cTn id="41" presetID="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par>
                          <p:cTn id="45" fill="hold">
                            <p:stCondLst>
                              <p:cond delay="7000"/>
                            </p:stCondLst>
                            <p:childTnLst>
                              <p:par>
                                <p:cTn id="46" presetID="6" presetClass="entr" presetSubtype="32"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circle(out)">
                                      <p:cBhvr>
                                        <p:cTn id="48" dur="1000"/>
                                        <p:tgtEl>
                                          <p:spTgt spid="33"/>
                                        </p:tgtEl>
                                      </p:cBhvr>
                                    </p:animEffect>
                                  </p:childTnLst>
                                </p:cTn>
                              </p:par>
                            </p:childTnLst>
                          </p:cTn>
                        </p:par>
                        <p:par>
                          <p:cTn id="49" fill="hold">
                            <p:stCondLst>
                              <p:cond delay="8000"/>
                            </p:stCondLst>
                            <p:childTnLst>
                              <p:par>
                                <p:cTn id="50" presetID="2" presetClass="entr" presetSubtype="4"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500" fill="hold"/>
                                        <p:tgtEl>
                                          <p:spTgt spid="43"/>
                                        </p:tgtEl>
                                        <p:attrNameLst>
                                          <p:attrName>ppt_x</p:attrName>
                                        </p:attrNameLst>
                                      </p:cBhvr>
                                      <p:tavLst>
                                        <p:tav tm="0">
                                          <p:val>
                                            <p:strVal val="#ppt_x"/>
                                          </p:val>
                                        </p:tav>
                                        <p:tav tm="100000">
                                          <p:val>
                                            <p:strVal val="#ppt_x"/>
                                          </p:val>
                                        </p:tav>
                                      </p:tavLst>
                                    </p:anim>
                                    <p:anim calcmode="lin" valueType="num">
                                      <p:cBhvr additive="base">
                                        <p:cTn id="53" dur="500" fill="hold"/>
                                        <p:tgtEl>
                                          <p:spTgt spid="43"/>
                                        </p:tgtEl>
                                        <p:attrNameLst>
                                          <p:attrName>ppt_y</p:attrName>
                                        </p:attrNameLst>
                                      </p:cBhvr>
                                      <p:tavLst>
                                        <p:tav tm="0">
                                          <p:val>
                                            <p:strVal val="1+#ppt_h/2"/>
                                          </p:val>
                                        </p:tav>
                                        <p:tav tm="100000">
                                          <p:val>
                                            <p:strVal val="#ppt_y"/>
                                          </p:val>
                                        </p:tav>
                                      </p:tavLst>
                                    </p:anim>
                                  </p:childTnLst>
                                </p:cTn>
                              </p:par>
                            </p:childTnLst>
                          </p:cTn>
                        </p:par>
                        <p:par>
                          <p:cTn id="54" fill="hold">
                            <p:stCondLst>
                              <p:cond delay="8500"/>
                            </p:stCondLst>
                            <p:childTnLst>
                              <p:par>
                                <p:cTn id="55" presetID="6" presetClass="entr" presetSubtype="32"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circle(out)">
                                      <p:cBhvr>
                                        <p:cTn id="57" dur="1000"/>
                                        <p:tgtEl>
                                          <p:spTgt spid="39"/>
                                        </p:tgtEl>
                                      </p:cBhvr>
                                    </p:animEffect>
                                  </p:childTnLst>
                                </p:cTn>
                              </p:par>
                            </p:childTnLst>
                          </p:cTn>
                        </p:par>
                        <p:par>
                          <p:cTn id="58" fill="hold">
                            <p:stCondLst>
                              <p:cond delay="9500"/>
                            </p:stCondLst>
                            <p:childTnLst>
                              <p:par>
                                <p:cTn id="59" presetID="2" presetClass="entr" presetSubtype="4"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ppt_x"/>
                                          </p:val>
                                        </p:tav>
                                        <p:tav tm="100000">
                                          <p:val>
                                            <p:strVal val="#ppt_x"/>
                                          </p:val>
                                        </p:tav>
                                      </p:tavLst>
                                    </p:anim>
                                    <p:anim calcmode="lin" valueType="num">
                                      <p:cBhvr additive="base">
                                        <p:cTn id="62" dur="500" fill="hold"/>
                                        <p:tgtEl>
                                          <p:spTgt spid="37"/>
                                        </p:tgtEl>
                                        <p:attrNameLst>
                                          <p:attrName>ppt_y</p:attrName>
                                        </p:attrNameLst>
                                      </p:cBhvr>
                                      <p:tavLst>
                                        <p:tav tm="0">
                                          <p:val>
                                            <p:strVal val="1+#ppt_h/2"/>
                                          </p:val>
                                        </p:tav>
                                        <p:tav tm="100000">
                                          <p:val>
                                            <p:strVal val="#ppt_y"/>
                                          </p:val>
                                        </p:tav>
                                      </p:tavLst>
                                    </p:anim>
                                  </p:childTnLst>
                                </p:cTn>
                              </p:par>
                              <p:par>
                                <p:cTn id="63" presetID="22" presetClass="entr" presetSubtype="1"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up)">
                                      <p:cBhvr>
                                        <p:cTn id="65" dur="500"/>
                                        <p:tgtEl>
                                          <p:spTgt spid="31"/>
                                        </p:tgtEl>
                                      </p:cBhvr>
                                    </p:animEffect>
                                  </p:childTnLst>
                                </p:cTn>
                              </p:par>
                              <p:par>
                                <p:cTn id="66" presetID="22" presetClass="entr" presetSubtype="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up)">
                                      <p:cBhvr>
                                        <p:cTn id="68" dur="500"/>
                                        <p:tgtEl>
                                          <p:spTgt spid="32"/>
                                        </p:tgtEl>
                                      </p:cBhvr>
                                    </p:animEffect>
                                  </p:childTnLst>
                                </p:cTn>
                              </p:par>
                              <p:par>
                                <p:cTn id="69" presetID="22" presetClass="entr" presetSubtype="1"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up)">
                                      <p:cBhvr>
                                        <p:cTn id="71" dur="500"/>
                                        <p:tgtEl>
                                          <p:spTgt spid="45"/>
                                        </p:tgtEl>
                                      </p:cBhvr>
                                    </p:animEffect>
                                  </p:childTnLst>
                                </p:cTn>
                              </p:par>
                              <p:par>
                                <p:cTn id="72" presetID="22" presetClass="entr" presetSubtype="1"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wipe(up)">
                                      <p:cBhvr>
                                        <p:cTn id="74" dur="500"/>
                                        <p:tgtEl>
                                          <p:spTgt spid="46"/>
                                        </p:tgtEl>
                                      </p:cBhvr>
                                    </p:animEffect>
                                  </p:childTnLst>
                                </p:cTn>
                              </p:par>
                              <p:par>
                                <p:cTn id="75" presetID="22" presetClass="entr" presetSubtype="1"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3" grpId="0"/>
      <p:bldP spid="29" grpId="0"/>
      <p:bldP spid="37"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F53B805-C7DA-43DE-B16D-4C2CA8029017}"/>
              </a:ext>
            </a:extLst>
          </p:cNvPr>
          <p:cNvSpPr txBox="1"/>
          <p:nvPr/>
        </p:nvSpPr>
        <p:spPr>
          <a:xfrm>
            <a:off x="461639" y="-72484"/>
            <a:ext cx="11425561" cy="1569660"/>
          </a:xfrm>
          <a:prstGeom prst="rect">
            <a:avLst/>
          </a:prstGeom>
          <a:noFill/>
        </p:spPr>
        <p:txBody>
          <a:bodyPr wrap="square" rtlCol="0" anchor="ctr">
            <a:spAutoFit/>
          </a:bodyPr>
          <a:lstStyle/>
          <a:p>
            <a:r>
              <a:rPr lang="zh-CN" altLang="en-US" sz="9600" b="1" dirty="0">
                <a:effectLst>
                  <a:outerShdw blurRad="38100" dist="19050" dir="2700000" algn="tl" rotWithShape="0">
                    <a:schemeClr val="dk1">
                      <a:alpha val="40000"/>
                    </a:schemeClr>
                  </a:outerShdw>
                </a:effectLst>
              </a:rPr>
              <a:t>小组成员分工及评价</a:t>
            </a:r>
          </a:p>
        </p:txBody>
      </p:sp>
      <p:sp>
        <p:nvSpPr>
          <p:cNvPr id="3" name="矩形 2">
            <a:extLst>
              <a:ext uri="{FF2B5EF4-FFF2-40B4-BE49-F238E27FC236}">
                <a16:creationId xmlns:a16="http://schemas.microsoft.com/office/drawing/2014/main" xmlns="" id="{0E9EB622-E747-4A3F-8ED6-6AD0955C77AC}"/>
              </a:ext>
            </a:extLst>
          </p:cNvPr>
          <p:cNvSpPr/>
          <p:nvPr/>
        </p:nvSpPr>
        <p:spPr>
          <a:xfrm>
            <a:off x="381740" y="1849860"/>
            <a:ext cx="11505460" cy="3477875"/>
          </a:xfrm>
          <a:prstGeom prst="rect">
            <a:avLst/>
          </a:prstGeom>
        </p:spPr>
        <p:txBody>
          <a:bodyPr wrap="square">
            <a:spAutoFit/>
          </a:bodyPr>
          <a:lstStyle/>
          <a:p>
            <a:r>
              <a:rPr lang="zh-CN" altLang="en-US" sz="4400" b="1" dirty="0">
                <a:latin typeface="华文楷体" panose="02010600040101010101" charset="-122"/>
                <a:ea typeface="华文楷体" panose="02010600040101010101" charset="-122"/>
                <a:cs typeface="华文楷体" panose="02010600040101010101" charset="-122"/>
              </a:rPr>
              <a:t>王华怿：主要的计划书制作</a:t>
            </a:r>
            <a:r>
              <a:rPr lang="en-US" altLang="zh-CN" sz="4400" b="1" dirty="0">
                <a:latin typeface="华文楷体" panose="02010600040101010101" charset="-122"/>
                <a:ea typeface="华文楷体" panose="02010600040101010101" charset="-122"/>
                <a:cs typeface="华文楷体" panose="02010600040101010101" charset="-122"/>
              </a:rPr>
              <a:t>,</a:t>
            </a:r>
            <a:r>
              <a:rPr lang="zh-CN" altLang="en-US" sz="4400" b="1" dirty="0">
                <a:latin typeface="华文楷体" panose="02010600040101010101" charset="-122"/>
                <a:ea typeface="华文楷体" panose="02010600040101010101" charset="-122"/>
                <a:cs typeface="华文楷体" panose="02010600040101010101" charset="-122"/>
              </a:rPr>
              <a:t>评价优秀</a:t>
            </a:r>
          </a:p>
          <a:p>
            <a:endParaRPr lang="zh-CN" altLang="en-US" sz="4400" b="1" dirty="0">
              <a:latin typeface="华文楷体" panose="02010600040101010101" charset="-122"/>
              <a:ea typeface="华文楷体" panose="02010600040101010101" charset="-122"/>
              <a:cs typeface="华文楷体" panose="02010600040101010101" charset="-122"/>
            </a:endParaRPr>
          </a:p>
          <a:p>
            <a:r>
              <a:rPr lang="zh-CN" altLang="en-US" sz="4400" b="1" dirty="0">
                <a:latin typeface="华文楷体" panose="02010600040101010101" charset="-122"/>
                <a:ea typeface="华文楷体" panose="02010600040101010101" charset="-122"/>
                <a:cs typeface="华文楷体" panose="02010600040101010101" charset="-122"/>
              </a:rPr>
              <a:t>吴帅毅：主要的</a:t>
            </a:r>
            <a:r>
              <a:rPr lang="en-US" altLang="zh-CN" sz="4400" b="1" dirty="0">
                <a:latin typeface="华文楷体" panose="02010600040101010101" charset="-122"/>
                <a:ea typeface="华文楷体" panose="02010600040101010101" charset="-122"/>
                <a:cs typeface="华文楷体" panose="02010600040101010101" charset="-122"/>
              </a:rPr>
              <a:t>PPT</a:t>
            </a:r>
            <a:r>
              <a:rPr lang="zh-CN" altLang="en-US" sz="4400" b="1" dirty="0">
                <a:latin typeface="华文楷体" panose="02010600040101010101" charset="-122"/>
                <a:ea typeface="华文楷体" panose="02010600040101010101" charset="-122"/>
                <a:cs typeface="华文楷体" panose="02010600040101010101" charset="-122"/>
              </a:rPr>
              <a:t>制作，评价优秀</a:t>
            </a:r>
          </a:p>
          <a:p>
            <a:endParaRPr lang="zh-CN" altLang="en-US" sz="4400" dirty="0">
              <a:latin typeface="华文楷体" panose="02010600040101010101" charset="-122"/>
              <a:ea typeface="华文楷体" panose="02010600040101010101" charset="-122"/>
              <a:cs typeface="华文楷体" panose="02010600040101010101" charset="-122"/>
            </a:endParaRPr>
          </a:p>
          <a:p>
            <a:r>
              <a:rPr lang="zh-CN" altLang="en-US" sz="4400" b="1" dirty="0">
                <a:latin typeface="华文楷体" panose="02010600040101010101" charset="-122"/>
                <a:ea typeface="华文楷体" panose="02010600040101010101" charset="-122"/>
                <a:cs typeface="华文楷体" panose="02010600040101010101" charset="-122"/>
              </a:rPr>
              <a:t>王仕杰</a:t>
            </a:r>
            <a:r>
              <a:rPr lang="zh-CN" altLang="en-US" sz="4400" dirty="0">
                <a:latin typeface="华文楷体" panose="02010600040101010101" charset="-122"/>
                <a:ea typeface="华文楷体" panose="02010600040101010101" charset="-122"/>
                <a:cs typeface="华文楷体" panose="02010600040101010101" charset="-122"/>
              </a:rPr>
              <a:t>： </a:t>
            </a:r>
            <a:r>
              <a:rPr lang="zh-CN" altLang="en-US" sz="4400" b="1" dirty="0">
                <a:latin typeface="华文楷体" panose="02010600040101010101" charset="-122"/>
                <a:ea typeface="华文楷体" panose="02010600040101010101" charset="-122"/>
                <a:cs typeface="华文楷体" panose="02010600040101010101" charset="-122"/>
              </a:rPr>
              <a:t>资料的查询和计划书完善，评价优秀</a:t>
            </a:r>
          </a:p>
        </p:txBody>
      </p:sp>
    </p:spTree>
    <p:extLst>
      <p:ext uri="{BB962C8B-B14F-4D97-AF65-F5344CB8AC3E}">
        <p14:creationId xmlns:p14="http://schemas.microsoft.com/office/powerpoint/2010/main" val="200404949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0C79BD37-014B-4A6E-AABB-BFF970FFA0FA}"/>
              </a:ext>
            </a:extLst>
          </p:cNvPr>
          <p:cNvSpPr txBox="1"/>
          <p:nvPr/>
        </p:nvSpPr>
        <p:spPr>
          <a:xfrm>
            <a:off x="3974162" y="396789"/>
            <a:ext cx="4257657" cy="1323439"/>
          </a:xfrm>
          <a:prstGeom prst="rect">
            <a:avLst/>
          </a:prstGeom>
          <a:noFill/>
        </p:spPr>
        <p:txBody>
          <a:bodyPr wrap="square" rtlCol="0">
            <a:spAutoFit/>
          </a:bodyPr>
          <a:lstStyle/>
          <a:p>
            <a:r>
              <a:rPr lang="zh-CN" altLang="en-US" sz="8000" b="1" dirty="0">
                <a:solidFill>
                  <a:schemeClr val="tx1"/>
                </a:solidFill>
                <a:effectLst>
                  <a:outerShdw blurRad="38100" dist="19050" dir="2700000" algn="tl" rotWithShape="0">
                    <a:schemeClr val="dk1">
                      <a:alpha val="40000"/>
                    </a:schemeClr>
                  </a:outerShdw>
                </a:effectLst>
              </a:rPr>
              <a:t>参考资料</a:t>
            </a:r>
          </a:p>
        </p:txBody>
      </p:sp>
      <p:sp>
        <p:nvSpPr>
          <p:cNvPr id="3" name="矩形 2">
            <a:extLst>
              <a:ext uri="{FF2B5EF4-FFF2-40B4-BE49-F238E27FC236}">
                <a16:creationId xmlns:a16="http://schemas.microsoft.com/office/drawing/2014/main" xmlns="" id="{5479AB42-E9C8-4A80-95B0-7099D4B083C1}"/>
              </a:ext>
            </a:extLst>
          </p:cNvPr>
          <p:cNvSpPr/>
          <p:nvPr/>
        </p:nvSpPr>
        <p:spPr>
          <a:xfrm>
            <a:off x="187504" y="1720228"/>
            <a:ext cx="11816992" cy="2246769"/>
          </a:xfrm>
          <a:prstGeom prst="rect">
            <a:avLst/>
          </a:prstGeom>
        </p:spPr>
        <p:txBody>
          <a:bodyPr wrap="square">
            <a:spAutoFit/>
          </a:bodyPr>
          <a:lstStyle/>
          <a:p>
            <a:r>
              <a:rPr lang="zh-CN" altLang="en-US" sz="2800" dirty="0"/>
              <a:t>[1] 聂明.游戏开发导论[M].西安电子科技大学出版社,2009.</a:t>
            </a:r>
          </a:p>
          <a:p>
            <a:r>
              <a:rPr lang="zh-CN" altLang="en-US" sz="2800" dirty="0"/>
              <a:t>[2] 张海藩.软件工程导论[M].清华大学出版社,1996:1-73.</a:t>
            </a:r>
          </a:p>
          <a:p>
            <a:r>
              <a:rPr lang="zh-CN" altLang="en-US" sz="2800" dirty="0"/>
              <a:t>[3] 日本光荣株式会社.《三国志》、《信长之野望》、《太阁立志传》系列</a:t>
            </a:r>
          </a:p>
          <a:p>
            <a:r>
              <a:rPr lang="zh-CN" altLang="en-US" sz="2800" dirty="0"/>
              <a:t>[4] Firaxis Games, 2K Games.《Sid Meiers Civilization》系列</a:t>
            </a:r>
          </a:p>
          <a:p>
            <a:r>
              <a:rPr lang="zh-CN" altLang="en-US" sz="2800" dirty="0"/>
              <a:t>[5] 桌游:镰刀战争等</a:t>
            </a:r>
            <a:endParaRPr lang="en-US" altLang="zh-CN" sz="2800" dirty="0"/>
          </a:p>
        </p:txBody>
      </p:sp>
    </p:spTree>
    <p:extLst>
      <p:ext uri="{BB962C8B-B14F-4D97-AF65-F5344CB8AC3E}">
        <p14:creationId xmlns:p14="http://schemas.microsoft.com/office/powerpoint/2010/main" val="2059983792"/>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071693" y="893932"/>
            <a:ext cx="860404" cy="654073"/>
            <a:chOff x="7249121" y="555448"/>
            <a:chExt cx="1546536" cy="1175666"/>
          </a:xfrm>
        </p:grpSpPr>
        <p:cxnSp>
          <p:nvCxnSpPr>
            <p:cNvPr id="6" name="直接连接符 5"/>
            <p:cNvCxnSpPr/>
            <p:nvPr/>
          </p:nvCxnSpPr>
          <p:spPr>
            <a:xfrm flipH="1">
              <a:off x="7249121" y="777914"/>
              <a:ext cx="1003980" cy="9532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628706" y="555448"/>
              <a:ext cx="1166951" cy="11079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566160" y="516573"/>
            <a:ext cx="5059680" cy="1863725"/>
          </a:xfrm>
          <a:prstGeom prst="rect">
            <a:avLst/>
          </a:prstGeom>
          <a:noFill/>
        </p:spPr>
        <p:txBody>
          <a:bodyPr wrap="none" rtlCol="0" anchor="ctr">
            <a:spAutoFit/>
          </a:bodyPr>
          <a:lstStyle/>
          <a:p>
            <a:pPr>
              <a:lnSpc>
                <a:spcPct val="120000"/>
              </a:lnSpc>
            </a:pPr>
            <a:r>
              <a:rPr lang="zh-CN" altLang="en-US" sz="9600" dirty="0">
                <a:solidFill>
                  <a:schemeClr val="tx1">
                    <a:lumMod val="75000"/>
                    <a:lumOff val="25000"/>
                  </a:schemeClr>
                </a:solidFill>
              </a:rPr>
              <a:t>感谢观看</a:t>
            </a:r>
          </a:p>
        </p:txBody>
      </p:sp>
      <p:sp>
        <p:nvSpPr>
          <p:cNvPr id="3" name="文本框 2"/>
          <p:cNvSpPr txBox="1"/>
          <p:nvPr/>
        </p:nvSpPr>
        <p:spPr>
          <a:xfrm>
            <a:off x="5409565" y="2938463"/>
            <a:ext cx="4551680" cy="1272540"/>
          </a:xfrm>
          <a:prstGeom prst="rect">
            <a:avLst/>
          </a:prstGeom>
          <a:noFill/>
        </p:spPr>
        <p:txBody>
          <a:bodyPr wrap="square" rtlCol="0" anchor="ctr">
            <a:spAutoFit/>
          </a:bodyPr>
          <a:lstStyle/>
          <a:p>
            <a:pPr>
              <a:lnSpc>
                <a:spcPct val="120000"/>
              </a:lnSpc>
            </a:pPr>
            <a:r>
              <a:rPr lang="zh-CN" altLang="en-US" sz="3200" dirty="0">
                <a:solidFill>
                  <a:schemeClr val="tx1">
                    <a:lumMod val="75000"/>
                    <a:lumOff val="25000"/>
                  </a:schemeClr>
                </a:solidFill>
              </a:rPr>
              <a:t>指导老师：杨枨</a:t>
            </a:r>
          </a:p>
          <a:p>
            <a:pPr>
              <a:lnSpc>
                <a:spcPct val="120000"/>
              </a:lnSpc>
            </a:pPr>
            <a:r>
              <a:rPr lang="zh-CN" altLang="en-US" sz="3200" dirty="0">
                <a:solidFill>
                  <a:schemeClr val="tx1">
                    <a:lumMod val="75000"/>
                    <a:lumOff val="25000"/>
                  </a:schemeClr>
                </a:solidFill>
              </a:rPr>
              <a:t>汇报人：</a:t>
            </a:r>
            <a:r>
              <a:rPr lang="en-US" altLang="zh-CN" sz="3200" dirty="0">
                <a:solidFill>
                  <a:schemeClr val="tx1">
                    <a:lumMod val="75000"/>
                    <a:lumOff val="25000"/>
                  </a:schemeClr>
                </a:solidFill>
              </a:rPr>
              <a:t>G16</a:t>
            </a:r>
            <a:r>
              <a:rPr lang="zh-CN" altLang="en-US" sz="3200" dirty="0">
                <a:solidFill>
                  <a:schemeClr val="tx1">
                    <a:lumMod val="75000"/>
                    <a:lumOff val="25000"/>
                  </a:schemeClr>
                </a:solidFill>
              </a:rPr>
              <a:t>小组</a:t>
            </a:r>
          </a:p>
        </p:txBody>
      </p:sp>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库_文本框 1"/>
          <p:cNvSpPr txBox="1"/>
          <p:nvPr>
            <p:custDataLst>
              <p:tags r:id="rId1"/>
            </p:custDataLst>
          </p:nvPr>
        </p:nvSpPr>
        <p:spPr>
          <a:xfrm>
            <a:off x="6305085" y="3524532"/>
            <a:ext cx="1031051" cy="1107996"/>
          </a:xfrm>
          <a:prstGeom prst="rect">
            <a:avLst/>
          </a:prstGeom>
        </p:spPr>
        <p:txBody>
          <a:bodyPr wrap="none">
            <a:spAutoFit/>
          </a:bodyPr>
          <a:lstStyle>
            <a:defPPr>
              <a:defRPr lang="zh-CN"/>
            </a:defPPr>
            <a:lvl1pPr>
              <a:defRPr sz="9600">
                <a:latin typeface="汉仪尚巍手书W" panose="00020600040101010101" pitchFamily="18" charset="-122"/>
                <a:ea typeface="汉仪尚巍手书W" panose="00020600040101010101" pitchFamily="18" charset="-122"/>
              </a:defRPr>
            </a:lvl1pPr>
          </a:lstStyle>
          <a:p>
            <a:pPr algn="ctr"/>
            <a:r>
              <a:rPr lang="zh-CN" altLang="en-US" sz="6600" dirty="0">
                <a:latin typeface="方正字迹-吕建德字体" panose="02010600010101010101" pitchFamily="2" charset="-122"/>
                <a:ea typeface="方正字迹-吕建德字体" panose="02010600010101010101" pitchFamily="2" charset="-122"/>
              </a:rPr>
              <a:t>章</a:t>
            </a:r>
          </a:p>
        </p:txBody>
      </p:sp>
      <p:sp>
        <p:nvSpPr>
          <p:cNvPr id="3" name="PA_库_文本框 2"/>
          <p:cNvSpPr txBox="1"/>
          <p:nvPr>
            <p:custDataLst>
              <p:tags r:id="rId2"/>
            </p:custDataLst>
          </p:nvPr>
        </p:nvSpPr>
        <p:spPr>
          <a:xfrm>
            <a:off x="4582955" y="2345237"/>
            <a:ext cx="675005" cy="1724660"/>
          </a:xfrm>
          <a:prstGeom prst="rect">
            <a:avLst/>
          </a:prstGeom>
          <a:noFill/>
        </p:spPr>
        <p:txBody>
          <a:bodyPr vert="eaVert" wrap="none" rtlCol="0" anchor="ctr" anchorCtr="0">
            <a:spAutoFit/>
          </a:bodyPr>
          <a:lstStyle/>
          <a:p>
            <a:pPr algn="ctr"/>
            <a:r>
              <a:rPr lang="zh-CN" altLang="en-US" sz="3200" b="1" dirty="0">
                <a:latin typeface="方正清刻本悦宋简体" panose="02000000000000000000" pitchFamily="2" charset="-122"/>
                <a:ea typeface="方正清刻本悦宋简体" panose="02000000000000000000" pitchFamily="2" charset="-122"/>
                <a:sym typeface="+mn-ea"/>
              </a:rPr>
              <a:t>项目简介</a:t>
            </a:r>
            <a:endParaRPr lang="zh-CN" altLang="en-US" sz="3200" b="1" spc="600" dirty="0">
              <a:latin typeface="方正清刻本悦宋简体" panose="02000000000000000000" pitchFamily="2" charset="-122"/>
              <a:ea typeface="方正清刻本悦宋简体" panose="02000000000000000000" pitchFamily="2" charset="-122"/>
              <a:sym typeface="+mn-ea"/>
            </a:endParaRPr>
          </a:p>
        </p:txBody>
      </p:sp>
      <p:sp>
        <p:nvSpPr>
          <p:cNvPr id="4" name="PA_库_矩形 6"/>
          <p:cNvSpPr/>
          <p:nvPr>
            <p:custDataLst>
              <p:tags r:id="rId3"/>
            </p:custDataLst>
          </p:nvPr>
        </p:nvSpPr>
        <p:spPr>
          <a:xfrm>
            <a:off x="6305084" y="1578589"/>
            <a:ext cx="1031051"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第</a:t>
            </a:r>
          </a:p>
        </p:txBody>
      </p:sp>
      <p:sp>
        <p:nvSpPr>
          <p:cNvPr id="5" name="PA_库_矩形 7"/>
          <p:cNvSpPr/>
          <p:nvPr>
            <p:custDataLst>
              <p:tags r:id="rId4"/>
            </p:custDataLst>
          </p:nvPr>
        </p:nvSpPr>
        <p:spPr>
          <a:xfrm>
            <a:off x="6290394" y="2589104"/>
            <a:ext cx="1031051"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一</a:t>
            </a:r>
          </a:p>
        </p:txBody>
      </p:sp>
      <p:pic>
        <p:nvPicPr>
          <p:cNvPr id="7" name="图片 6"/>
          <p:cNvPicPr>
            <a:picLocks noChangeAspect="1"/>
          </p:cNvPicPr>
          <p:nvPr/>
        </p:nvPicPr>
        <p:blipFill>
          <a:blip r:embed="rId8"/>
          <a:stretch>
            <a:fillRect/>
          </a:stretch>
        </p:blipFill>
        <p:spPr>
          <a:xfrm>
            <a:off x="5737860" y="2699385"/>
            <a:ext cx="560070" cy="939165"/>
          </a:xfrm>
          <a:prstGeom prst="rect">
            <a:avLst/>
          </a:prstGeom>
        </p:spPr>
      </p:pic>
      <p:cxnSp>
        <p:nvCxnSpPr>
          <p:cNvPr id="9" name="PA_库_直接连接符 26"/>
          <p:cNvCxnSpPr/>
          <p:nvPr>
            <p:custDataLst>
              <p:tags r:id="rId5"/>
            </p:custDataLst>
          </p:nvPr>
        </p:nvCxnSpPr>
        <p:spPr>
          <a:xfrm>
            <a:off x="5525543" y="1984109"/>
            <a:ext cx="0" cy="273557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56" presetClass="entr" presetSubtype="0" fill="hold" grpId="0" nodeType="withEffect">
                                  <p:stCondLst>
                                    <p:cond delay="2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par>
                                <p:cTn id="17" presetID="56" presetClass="entr" presetSubtype="0" fill="hold" grpId="0" nodeType="withEffect">
                                  <p:stCondLst>
                                    <p:cond delay="400"/>
                                  </p:stCondLst>
                                  <p:iterate type="lt">
                                    <p:tmPct val="10000"/>
                                  </p:iterate>
                                  <p:childTnLst>
                                    <p:set>
                                      <p:cBhvr>
                                        <p:cTn id="18" dur="1" fill="hold">
                                          <p:stCondLst>
                                            <p:cond delay="0"/>
                                          </p:stCondLst>
                                        </p:cTn>
                                        <p:tgtEl>
                                          <p:spTgt spid="2"/>
                                        </p:tgtEl>
                                        <p:attrNameLst>
                                          <p:attrName>style.visibility</p:attrName>
                                        </p:attrNameLst>
                                      </p:cBhvr>
                                      <p:to>
                                        <p:strVal val="visible"/>
                                      </p:to>
                                    </p:set>
                                    <p:anim by="(-#ppt_w*2)" calcmode="lin" valueType="num">
                                      <p:cBhvr rctx="PPT">
                                        <p:cTn id="19" dur="500" autoRev="1" fill="hold">
                                          <p:stCondLst>
                                            <p:cond delay="0"/>
                                          </p:stCondLst>
                                        </p:cTn>
                                        <p:tgtEl>
                                          <p:spTgt spid="2"/>
                                        </p:tgtEl>
                                        <p:attrNameLst>
                                          <p:attrName>ppt_w</p:attrName>
                                        </p:attrNameLst>
                                      </p:cBhvr>
                                    </p:anim>
                                    <p:anim by="(#ppt_w*0.50)" calcmode="lin" valueType="num">
                                      <p:cBhvr>
                                        <p:cTn id="20" dur="500" decel="50000" autoRev="1" fill="hold">
                                          <p:stCondLst>
                                            <p:cond delay="0"/>
                                          </p:stCondLst>
                                        </p:cTn>
                                        <p:tgtEl>
                                          <p:spTgt spid="2"/>
                                        </p:tgtEl>
                                        <p:attrNameLst>
                                          <p:attrName>ppt_x</p:attrName>
                                        </p:attrNameLst>
                                      </p:cBhvr>
                                    </p:anim>
                                    <p:anim from="(-#ppt_h/2)" to="(#ppt_y)" calcmode="lin" valueType="num">
                                      <p:cBhvr>
                                        <p:cTn id="21" dur="1000" fill="hold">
                                          <p:stCondLst>
                                            <p:cond delay="0"/>
                                          </p:stCondLst>
                                        </p:cTn>
                                        <p:tgtEl>
                                          <p:spTgt spid="2"/>
                                        </p:tgtEl>
                                        <p:attrNameLst>
                                          <p:attrName>ppt_y</p:attrName>
                                        </p:attrNameLst>
                                      </p:cBhvr>
                                    </p:anim>
                                    <p:animRot by="21600000">
                                      <p:cBhvr>
                                        <p:cTn id="22" dur="1000" fill="hold">
                                          <p:stCondLst>
                                            <p:cond delay="0"/>
                                          </p:stCondLst>
                                        </p:cTn>
                                        <p:tgtEl>
                                          <p:spTgt spid="2"/>
                                        </p:tgtEl>
                                        <p:attrNameLst>
                                          <p:attrName>r</p:attrName>
                                        </p:attrNameLst>
                                      </p:cBhvr>
                                    </p:animRot>
                                  </p:childTnLst>
                                </p:cTn>
                              </p:par>
                            </p:childTnLst>
                          </p:cTn>
                        </p:par>
                        <p:par>
                          <p:cTn id="23" fill="hold">
                            <p:stCondLst>
                              <p:cond delay="1399"/>
                            </p:stCondLst>
                            <p:childTnLst>
                              <p:par>
                                <p:cTn id="24" presetID="2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par>
                          <p:cTn id="27" fill="hold">
                            <p:stCondLst>
                              <p:cond delay="1899"/>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2245360" y="1136650"/>
            <a:ext cx="0" cy="2514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586345" y="1080135"/>
            <a:ext cx="2044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9714865" y="1080135"/>
            <a:ext cx="9525" cy="307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245460" y="913556"/>
            <a:ext cx="800219" cy="829945"/>
          </a:xfrm>
          <a:prstGeom prst="rect">
            <a:avLst/>
          </a:prstGeom>
          <a:noFill/>
        </p:spPr>
        <p:txBody>
          <a:bodyPr wrap="square" rtlCol="0">
            <a:spAutoFit/>
          </a:bodyPr>
          <a:lstStyle/>
          <a:p>
            <a:r>
              <a:rPr lang="zh-CN" altLang="en-US" sz="4800" dirty="0">
                <a:latin typeface="方正清刻本悦宋简体" panose="02000000000000000000" pitchFamily="2" charset="-122"/>
                <a:ea typeface="方正清刻本悦宋简体" panose="02000000000000000000" pitchFamily="2" charset="-122"/>
              </a:rPr>
              <a:t>壹</a:t>
            </a:r>
          </a:p>
        </p:txBody>
      </p:sp>
      <p:sp>
        <p:nvSpPr>
          <p:cNvPr id="6" name="矩形 5"/>
          <p:cNvSpPr/>
          <p:nvPr/>
        </p:nvSpPr>
        <p:spPr>
          <a:xfrm>
            <a:off x="2338705" y="1743710"/>
            <a:ext cx="613410" cy="1744345"/>
          </a:xfrm>
          <a:prstGeom prst="rect">
            <a:avLst/>
          </a:prstGeom>
        </p:spPr>
        <p:txBody>
          <a:bodyPr vert="eaVert" wrap="square">
            <a:spAutoFit/>
          </a:bodyPr>
          <a:lstStyle/>
          <a:p>
            <a:r>
              <a:rPr lang="zh-CN" altLang="en-US" sz="2800" b="1" dirty="0">
                <a:latin typeface="方正清刻本悦宋简体" panose="02000000000000000000" pitchFamily="2" charset="-122"/>
                <a:ea typeface="方正清刻本悦宋简体" panose="02000000000000000000" pitchFamily="2" charset="-122"/>
              </a:rPr>
              <a:t>项目简介</a:t>
            </a:r>
          </a:p>
        </p:txBody>
      </p:sp>
      <p:cxnSp>
        <p:nvCxnSpPr>
          <p:cNvPr id="7" name="直接连接符 6"/>
          <p:cNvCxnSpPr/>
          <p:nvPr/>
        </p:nvCxnSpPr>
        <p:spPr>
          <a:xfrm>
            <a:off x="3045679" y="1080134"/>
            <a:ext cx="26540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05196" y="914081"/>
            <a:ext cx="1276242" cy="466725"/>
          </a:xfrm>
          <a:prstGeom prst="rect">
            <a:avLst/>
          </a:prstGeom>
        </p:spPr>
      </p:pic>
      <p:sp>
        <p:nvSpPr>
          <p:cNvPr id="9" name="矩形 8"/>
          <p:cNvSpPr/>
          <p:nvPr/>
        </p:nvSpPr>
        <p:spPr>
          <a:xfrm>
            <a:off x="3045460" y="1257300"/>
            <a:ext cx="6537325" cy="5077460"/>
          </a:xfrm>
          <a:prstGeom prst="rect">
            <a:avLst/>
          </a:prstGeom>
        </p:spPr>
        <p:txBody>
          <a:bodyPr wrap="square">
            <a:spAutoFit/>
          </a:bodyPr>
          <a:lstStyle/>
          <a:p>
            <a:pPr>
              <a:lnSpc>
                <a:spcPct val="150000"/>
              </a:lnSpc>
            </a:pPr>
            <a:r>
              <a:rPr lang="en-US" altLang="zh-CN" sz="2400" b="1" dirty="0">
                <a:latin typeface="微软雅黑" panose="020B0503020204020204" charset="-122"/>
                <a:ea typeface="微软雅黑" panose="020B0503020204020204" charset="-122"/>
              </a:rPr>
              <a:t>   </a:t>
            </a:r>
            <a:r>
              <a:rPr lang="zh-CN" altLang="en-US" sz="2400" b="1" dirty="0">
                <a:latin typeface="微软雅黑" panose="020B0503020204020204" charset="-122"/>
                <a:ea typeface="微软雅黑" panose="020B0503020204020204" charset="-122"/>
              </a:rPr>
              <a:t>这是一款以三国为题材的回合制SLG模拟战略类游戏,游戏中每名玩家扮演一个势力的主公,逐鹿中原。玩家可以通过军事实力进行征服,也可以通过外交手段使别人屈服或者结成同盟，从而取得游戏的胜利。</a:t>
            </a:r>
          </a:p>
          <a:p>
            <a:pPr>
              <a:lnSpc>
                <a:spcPct val="150000"/>
              </a:lnSpc>
            </a:pPr>
            <a:r>
              <a:rPr lang="zh-CN" altLang="en-US" sz="2400" b="1" dirty="0">
                <a:latin typeface="微软雅黑" panose="020B0503020204020204" charset="-122"/>
                <a:ea typeface="微软雅黑" panose="020B0503020204020204" charset="-122"/>
              </a:rPr>
              <a:t>    游戏主要面向战略策略游戏爱好者和三国迷。但同时,我们致力于给每个玩家一个简单而又有趣的体验,因此游戏机制会像桌游一样简单快速且有趣</a:t>
            </a:r>
            <a:r>
              <a:rPr lang="zh-CN" altLang="en-US" sz="2400" dirty="0">
                <a:latin typeface="微软雅黑" panose="020B0503020204020204" charset="-122"/>
                <a:ea typeface="微软雅黑" panose="020B0503020204020204" charset="-122"/>
              </a:rPr>
              <a:t>。</a:t>
            </a:r>
          </a:p>
        </p:txBody>
      </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000"/>
                            </p:stCondLst>
                            <p:childTnLst>
                              <p:par>
                                <p:cTn id="25" presetID="16" presetClass="entr" presetSubtype="2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14325" y="116205"/>
            <a:ext cx="8036560" cy="1198880"/>
          </a:xfrm>
          <a:prstGeom prst="rect">
            <a:avLst/>
          </a:prstGeom>
          <a:noFill/>
          <a:ln w="9525">
            <a:noFill/>
          </a:ln>
        </p:spPr>
        <p:txBody>
          <a:bodyPr wrap="square">
            <a:spAutoFit/>
          </a:bodyPr>
          <a:lstStyle/>
          <a:p>
            <a:pPr indent="304800"/>
            <a:r>
              <a:rPr lang="zh-CN" sz="3600" b="1" dirty="0">
                <a:ea typeface="宋体" panose="02010600030101010101" pitchFamily="2" charset="-122"/>
              </a:rPr>
              <a:t>游戏有两种开发平台选择</a:t>
            </a:r>
            <a:r>
              <a:rPr lang="en-US" sz="3600" b="1" dirty="0">
                <a:latin typeface="宋体" panose="02010600030101010101" pitchFamily="2" charset="-122"/>
              </a:rPr>
              <a:t>,</a:t>
            </a:r>
            <a:r>
              <a:rPr lang="zh-CN" sz="3600" b="1" dirty="0">
                <a:ea typeface="宋体" panose="02010600030101010101" pitchFamily="2" charset="-122"/>
              </a:rPr>
              <a:t>各有好坏。   </a:t>
            </a:r>
            <a:r>
              <a:rPr lang="en-US" altLang="zh-CN" sz="3600" b="1" dirty="0">
                <a:ea typeface="宋体" panose="02010600030101010101" pitchFamily="2" charset="-122"/>
              </a:rPr>
              <a:t>	</a:t>
            </a:r>
            <a:r>
              <a:rPr lang="zh-CN" sz="3600" b="1" dirty="0">
                <a:ea typeface="宋体" panose="02010600030101010101" pitchFamily="2" charset="-122"/>
              </a:rPr>
              <a:t>（左为</a:t>
            </a:r>
            <a:r>
              <a:rPr lang="en-US" sz="3600" b="1" dirty="0">
                <a:latin typeface="Times New Roman" panose="02020603050405020304" charset="0"/>
              </a:rPr>
              <a:t>PC</a:t>
            </a:r>
            <a:r>
              <a:rPr lang="zh-CN" sz="3600" b="1" dirty="0">
                <a:ea typeface="宋体" panose="02010600030101010101" pitchFamily="2" charset="-122"/>
              </a:rPr>
              <a:t>，右为微信小</a:t>
            </a:r>
            <a:r>
              <a:rPr lang="zh-CN" sz="3600" b="1" dirty="0" smtClean="0">
                <a:ea typeface="宋体" panose="02010600030101010101" pitchFamily="2" charset="-122"/>
              </a:rPr>
              <a:t>程序</a:t>
            </a:r>
            <a:r>
              <a:rPr lang="en-US" altLang="zh-CN" sz="3600" b="1" dirty="0" smtClean="0">
                <a:ea typeface="宋体" panose="02010600030101010101" pitchFamily="2" charset="-122"/>
              </a:rPr>
              <a:t>/APP</a:t>
            </a:r>
            <a:r>
              <a:rPr lang="zh-CN" sz="3600" b="1" dirty="0" smtClean="0">
                <a:ea typeface="宋体" panose="02010600030101010101" pitchFamily="2" charset="-122"/>
              </a:rPr>
              <a:t>）</a:t>
            </a:r>
            <a:endParaRPr lang="zh-CN" altLang="en-US" sz="3600" b="1" dirty="0"/>
          </a:p>
        </p:txBody>
      </p:sp>
      <p:pic>
        <p:nvPicPr>
          <p:cNvPr id="1073742950" name="图片 1073742949"/>
          <p:cNvPicPr>
            <a:picLocks noRot="1" noChangeAspect="1"/>
          </p:cNvPicPr>
          <p:nvPr/>
        </p:nvPicPr>
        <p:blipFill>
          <a:blip r:embed="rId2"/>
          <a:stretch>
            <a:fillRect/>
          </a:stretch>
        </p:blipFill>
        <p:spPr>
          <a:xfrm>
            <a:off x="624205" y="1257935"/>
            <a:ext cx="5132705" cy="3967480"/>
          </a:xfrm>
          <a:prstGeom prst="rect">
            <a:avLst/>
          </a:prstGeom>
          <a:noFill/>
          <a:ln w="9525">
            <a:noFill/>
          </a:ln>
        </p:spPr>
      </p:pic>
      <p:pic>
        <p:nvPicPr>
          <p:cNvPr id="1073742951" name="图片 1073742950"/>
          <p:cNvPicPr>
            <a:picLocks noRot="1" noChangeAspect="1"/>
          </p:cNvPicPr>
          <p:nvPr/>
        </p:nvPicPr>
        <p:blipFill>
          <a:blip r:embed="rId3"/>
          <a:stretch>
            <a:fillRect/>
          </a:stretch>
        </p:blipFill>
        <p:spPr>
          <a:xfrm>
            <a:off x="5945505" y="1315085"/>
            <a:ext cx="5744210" cy="383159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000" fill="hold">
                                          <p:stCondLst>
                                            <p:cond delay="0"/>
                                          </p:stCondLst>
                                        </p:cTn>
                                        <p:tgtEl>
                                          <p:spTgt spid="1073742950"/>
                                        </p:tgtEl>
                                        <p:attrNameLst>
                                          <p:attrName>style.visibility</p:attrName>
                                        </p:attrNameLst>
                                      </p:cBhvr>
                                      <p:to>
                                        <p:strVal val="visible"/>
                                      </p:to>
                                    </p:set>
                                    <p:anim calcmode="lin" valueType="num">
                                      <p:cBhvr additive="base">
                                        <p:cTn id="12" dur="1000" fill="hold"/>
                                        <p:tgtEl>
                                          <p:spTgt spid="1073742950"/>
                                        </p:tgtEl>
                                        <p:attrNameLst>
                                          <p:attrName>ppt_x</p:attrName>
                                        </p:attrNameLst>
                                      </p:cBhvr>
                                      <p:tavLst>
                                        <p:tav tm="0">
                                          <p:val>
                                            <p:strVal val="#ppt_x"/>
                                          </p:val>
                                        </p:tav>
                                        <p:tav tm="100000">
                                          <p:val>
                                            <p:strVal val="#ppt_x"/>
                                          </p:val>
                                        </p:tav>
                                      </p:tavLst>
                                    </p:anim>
                                    <p:anim calcmode="lin" valueType="num">
                                      <p:cBhvr additive="base">
                                        <p:cTn id="13" dur="1000" fill="hold"/>
                                        <p:tgtEl>
                                          <p:spTgt spid="1073742950"/>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000" fill="hold">
                                          <p:stCondLst>
                                            <p:cond delay="0"/>
                                          </p:stCondLst>
                                        </p:cTn>
                                        <p:tgtEl>
                                          <p:spTgt spid="1073742951"/>
                                        </p:tgtEl>
                                        <p:attrNameLst>
                                          <p:attrName>style.visibility</p:attrName>
                                        </p:attrNameLst>
                                      </p:cBhvr>
                                      <p:to>
                                        <p:strVal val="visible"/>
                                      </p:to>
                                    </p:set>
                                    <p:anim calcmode="lin" valueType="num">
                                      <p:cBhvr additive="base">
                                        <p:cTn id="17" dur="1000" fill="hold"/>
                                        <p:tgtEl>
                                          <p:spTgt spid="1073742951"/>
                                        </p:tgtEl>
                                        <p:attrNameLst>
                                          <p:attrName>ppt_x</p:attrName>
                                        </p:attrNameLst>
                                      </p:cBhvr>
                                      <p:tavLst>
                                        <p:tav tm="0">
                                          <p:val>
                                            <p:strVal val="#ppt_x"/>
                                          </p:val>
                                        </p:tav>
                                        <p:tav tm="100000">
                                          <p:val>
                                            <p:strVal val="#ppt_x"/>
                                          </p:val>
                                        </p:tav>
                                      </p:tavLst>
                                    </p:anim>
                                    <p:anim calcmode="lin" valueType="num">
                                      <p:cBhvr additive="base">
                                        <p:cTn id="18" dur="1000" fill="hold"/>
                                        <p:tgtEl>
                                          <p:spTgt spid="10737429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37515" y="162560"/>
            <a:ext cx="5080000" cy="1272540"/>
          </a:xfrm>
          <a:prstGeom prst="rect">
            <a:avLst/>
          </a:prstGeom>
          <a:noFill/>
          <a:ln w="9525">
            <a:noFill/>
          </a:ln>
        </p:spPr>
        <p:txBody>
          <a:bodyPr>
            <a:spAutoFit/>
          </a:bodyPr>
          <a:lstStyle/>
          <a:p>
            <a:pPr>
              <a:lnSpc>
                <a:spcPct val="120000"/>
              </a:lnSpc>
            </a:pPr>
            <a:r>
              <a:rPr lang="en-US" altLang="zh-CN" sz="3200" dirty="0">
                <a:solidFill>
                  <a:schemeClr val="tx1">
                    <a:lumMod val="75000"/>
                    <a:lumOff val="25000"/>
                  </a:schemeClr>
                </a:solidFill>
                <a:sym typeface="+mn-ea"/>
              </a:rPr>
              <a:t>     </a:t>
            </a:r>
            <a:r>
              <a:rPr lang="zh-CN" altLang="en-US" sz="3200" dirty="0">
                <a:solidFill>
                  <a:schemeClr val="tx1">
                    <a:lumMod val="75000"/>
                    <a:lumOff val="25000"/>
                  </a:schemeClr>
                </a:solidFill>
                <a:sym typeface="+mn-ea"/>
              </a:rPr>
              <a:t>下图为游戏界面参考图，也是我们小组所理想的界面。</a:t>
            </a:r>
          </a:p>
        </p:txBody>
      </p:sp>
      <p:pic>
        <p:nvPicPr>
          <p:cNvPr id="1073742946" name="图片 1073742945"/>
          <p:cNvPicPr>
            <a:picLocks noRot="1" noChangeAspect="1"/>
          </p:cNvPicPr>
          <p:nvPr/>
        </p:nvPicPr>
        <p:blipFill>
          <a:blip r:embed="rId2"/>
          <a:stretch>
            <a:fillRect/>
          </a:stretch>
        </p:blipFill>
        <p:spPr>
          <a:xfrm>
            <a:off x="3994150" y="1890395"/>
            <a:ext cx="5810250" cy="43446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73742946"/>
                                        </p:tgtEl>
                                        <p:attrNameLst>
                                          <p:attrName>style.visibility</p:attrName>
                                        </p:attrNameLst>
                                      </p:cBhvr>
                                      <p:to>
                                        <p:strVal val="visible"/>
                                      </p:to>
                                    </p:set>
                                    <p:anim calcmode="lin" valueType="num">
                                      <p:cBhvr additive="base">
                                        <p:cTn id="12" dur="500" fill="hold"/>
                                        <p:tgtEl>
                                          <p:spTgt spid="1073742946"/>
                                        </p:tgtEl>
                                        <p:attrNameLst>
                                          <p:attrName>ppt_x</p:attrName>
                                        </p:attrNameLst>
                                      </p:cBhvr>
                                      <p:tavLst>
                                        <p:tav tm="0">
                                          <p:val>
                                            <p:strVal val="#ppt_x"/>
                                          </p:val>
                                        </p:tav>
                                        <p:tav tm="100000">
                                          <p:val>
                                            <p:strVal val="#ppt_x"/>
                                          </p:val>
                                        </p:tav>
                                      </p:tavLst>
                                    </p:anim>
                                    <p:anim calcmode="lin" valueType="num">
                                      <p:cBhvr additive="base">
                                        <p:cTn id="13" dur="500" fill="hold"/>
                                        <p:tgtEl>
                                          <p:spTgt spid="10737429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库_文本框 1"/>
          <p:cNvSpPr txBox="1"/>
          <p:nvPr>
            <p:custDataLst>
              <p:tags r:id="rId1"/>
            </p:custDataLst>
          </p:nvPr>
        </p:nvSpPr>
        <p:spPr>
          <a:xfrm>
            <a:off x="6381285" y="3593186"/>
            <a:ext cx="1031051" cy="1107996"/>
          </a:xfrm>
          <a:prstGeom prst="rect">
            <a:avLst/>
          </a:prstGeom>
        </p:spPr>
        <p:txBody>
          <a:bodyPr wrap="none">
            <a:spAutoFit/>
          </a:bodyPr>
          <a:lstStyle>
            <a:defPPr>
              <a:defRPr lang="zh-CN"/>
            </a:defPPr>
            <a:lvl1pPr>
              <a:defRPr sz="9600">
                <a:latin typeface="汉仪尚巍手书W" panose="00020600040101010101" pitchFamily="18" charset="-122"/>
                <a:ea typeface="汉仪尚巍手书W" panose="00020600040101010101" pitchFamily="18" charset="-122"/>
              </a:defRPr>
            </a:lvl1pPr>
          </a:lstStyle>
          <a:p>
            <a:pPr algn="ctr"/>
            <a:r>
              <a:rPr lang="zh-CN" altLang="en-US" sz="6600" dirty="0">
                <a:latin typeface="方正字迹-吕建德字体" panose="02010600010101010101" pitchFamily="2" charset="-122"/>
                <a:ea typeface="方正字迹-吕建德字体" panose="02010600010101010101" pitchFamily="2" charset="-122"/>
              </a:rPr>
              <a:t>章</a:t>
            </a:r>
          </a:p>
        </p:txBody>
      </p:sp>
      <p:sp>
        <p:nvSpPr>
          <p:cNvPr id="3" name="PA_库_文本框 2"/>
          <p:cNvSpPr txBox="1"/>
          <p:nvPr>
            <p:custDataLst>
              <p:tags r:id="rId2"/>
            </p:custDataLst>
          </p:nvPr>
        </p:nvSpPr>
        <p:spPr>
          <a:xfrm>
            <a:off x="4688881" y="1922004"/>
            <a:ext cx="615553" cy="2708434"/>
          </a:xfrm>
          <a:prstGeom prst="rect">
            <a:avLst/>
          </a:prstGeom>
          <a:noFill/>
        </p:spPr>
        <p:txBody>
          <a:bodyPr vert="eaVert" wrap="none" rtlCol="0" anchor="ctr" anchorCtr="0">
            <a:spAutoFit/>
          </a:bodyPr>
          <a:lstStyle/>
          <a:p>
            <a:pPr algn="ctr"/>
            <a:r>
              <a:rPr lang="zh-CN" altLang="en-US" sz="2800" spc="600" dirty="0">
                <a:latin typeface="方正字迹-吕建德字体" panose="02010600010101010101" pitchFamily="2" charset="-122"/>
                <a:ea typeface="方正字迹-吕建德字体" panose="02010600010101010101" pitchFamily="2" charset="-122"/>
              </a:rPr>
              <a:t>行业模式分析</a:t>
            </a:r>
          </a:p>
        </p:txBody>
      </p:sp>
      <p:sp>
        <p:nvSpPr>
          <p:cNvPr id="4" name="PA_库_矩形 6"/>
          <p:cNvSpPr/>
          <p:nvPr>
            <p:custDataLst>
              <p:tags r:id="rId3"/>
            </p:custDataLst>
          </p:nvPr>
        </p:nvSpPr>
        <p:spPr>
          <a:xfrm>
            <a:off x="6381284" y="1647243"/>
            <a:ext cx="1031051"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第</a:t>
            </a:r>
          </a:p>
        </p:txBody>
      </p:sp>
      <p:sp>
        <p:nvSpPr>
          <p:cNvPr id="5" name="PA_库_矩形 7"/>
          <p:cNvSpPr/>
          <p:nvPr>
            <p:custDataLst>
              <p:tags r:id="rId4"/>
            </p:custDataLst>
          </p:nvPr>
        </p:nvSpPr>
        <p:spPr>
          <a:xfrm>
            <a:off x="6366594" y="2657758"/>
            <a:ext cx="1031052" cy="1107996"/>
          </a:xfrm>
          <a:prstGeom prst="rect">
            <a:avLst/>
          </a:prstGeom>
        </p:spPr>
        <p:txBody>
          <a:bodyPr wrap="none">
            <a:spAutoFit/>
          </a:bodyPr>
          <a:lstStyle/>
          <a:p>
            <a:pPr algn="ctr"/>
            <a:r>
              <a:rPr lang="zh-CN" altLang="en-US" sz="6600" dirty="0">
                <a:latin typeface="方正字迹-吕建德字体" panose="02010600010101010101" pitchFamily="2" charset="-122"/>
                <a:ea typeface="方正字迹-吕建德字体" panose="02010600010101010101" pitchFamily="2" charset="-122"/>
              </a:rPr>
              <a:t>二</a:t>
            </a:r>
          </a:p>
        </p:txBody>
      </p:sp>
      <p:pic>
        <p:nvPicPr>
          <p:cNvPr id="7" name="图片 6"/>
          <p:cNvPicPr>
            <a:picLocks noChangeAspect="1"/>
          </p:cNvPicPr>
          <p:nvPr/>
        </p:nvPicPr>
        <p:blipFill>
          <a:blip r:embed="rId8"/>
          <a:stretch>
            <a:fillRect/>
          </a:stretch>
        </p:blipFill>
        <p:spPr>
          <a:xfrm>
            <a:off x="5814060" y="2767965"/>
            <a:ext cx="560070" cy="939165"/>
          </a:xfrm>
          <a:prstGeom prst="rect">
            <a:avLst/>
          </a:prstGeom>
        </p:spPr>
      </p:pic>
      <p:cxnSp>
        <p:nvCxnSpPr>
          <p:cNvPr id="9" name="PA_库_直接连接符 26"/>
          <p:cNvCxnSpPr/>
          <p:nvPr>
            <p:custDataLst>
              <p:tags r:id="rId5"/>
            </p:custDataLst>
          </p:nvPr>
        </p:nvCxnSpPr>
        <p:spPr>
          <a:xfrm>
            <a:off x="5601743" y="2052763"/>
            <a:ext cx="0" cy="273557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56" presetClass="entr" presetSubtype="0" fill="hold" grpId="0" nodeType="withEffect">
                                  <p:stCondLst>
                                    <p:cond delay="2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par>
                                <p:cTn id="17" presetID="56" presetClass="entr" presetSubtype="0" fill="hold" grpId="0" nodeType="withEffect">
                                  <p:stCondLst>
                                    <p:cond delay="400"/>
                                  </p:stCondLst>
                                  <p:iterate type="lt">
                                    <p:tmPct val="10000"/>
                                  </p:iterate>
                                  <p:childTnLst>
                                    <p:set>
                                      <p:cBhvr>
                                        <p:cTn id="18" dur="1" fill="hold">
                                          <p:stCondLst>
                                            <p:cond delay="0"/>
                                          </p:stCondLst>
                                        </p:cTn>
                                        <p:tgtEl>
                                          <p:spTgt spid="2"/>
                                        </p:tgtEl>
                                        <p:attrNameLst>
                                          <p:attrName>style.visibility</p:attrName>
                                        </p:attrNameLst>
                                      </p:cBhvr>
                                      <p:to>
                                        <p:strVal val="visible"/>
                                      </p:to>
                                    </p:set>
                                    <p:anim by="(-#ppt_w*2)" calcmode="lin" valueType="num">
                                      <p:cBhvr rctx="PPT">
                                        <p:cTn id="19" dur="500" autoRev="1" fill="hold">
                                          <p:stCondLst>
                                            <p:cond delay="0"/>
                                          </p:stCondLst>
                                        </p:cTn>
                                        <p:tgtEl>
                                          <p:spTgt spid="2"/>
                                        </p:tgtEl>
                                        <p:attrNameLst>
                                          <p:attrName>ppt_w</p:attrName>
                                        </p:attrNameLst>
                                      </p:cBhvr>
                                    </p:anim>
                                    <p:anim by="(#ppt_w*0.50)" calcmode="lin" valueType="num">
                                      <p:cBhvr>
                                        <p:cTn id="20" dur="500" decel="50000" autoRev="1" fill="hold">
                                          <p:stCondLst>
                                            <p:cond delay="0"/>
                                          </p:stCondLst>
                                        </p:cTn>
                                        <p:tgtEl>
                                          <p:spTgt spid="2"/>
                                        </p:tgtEl>
                                        <p:attrNameLst>
                                          <p:attrName>ppt_x</p:attrName>
                                        </p:attrNameLst>
                                      </p:cBhvr>
                                    </p:anim>
                                    <p:anim from="(-#ppt_h/2)" to="(#ppt_y)" calcmode="lin" valueType="num">
                                      <p:cBhvr>
                                        <p:cTn id="21" dur="1000" fill="hold">
                                          <p:stCondLst>
                                            <p:cond delay="0"/>
                                          </p:stCondLst>
                                        </p:cTn>
                                        <p:tgtEl>
                                          <p:spTgt spid="2"/>
                                        </p:tgtEl>
                                        <p:attrNameLst>
                                          <p:attrName>ppt_y</p:attrName>
                                        </p:attrNameLst>
                                      </p:cBhvr>
                                    </p:anim>
                                    <p:animRot by="21600000">
                                      <p:cBhvr>
                                        <p:cTn id="22" dur="1000" fill="hold">
                                          <p:stCondLst>
                                            <p:cond delay="0"/>
                                          </p:stCondLst>
                                        </p:cTn>
                                        <p:tgtEl>
                                          <p:spTgt spid="2"/>
                                        </p:tgtEl>
                                        <p:attrNameLst>
                                          <p:attrName>r</p:attrName>
                                        </p:attrNameLst>
                                      </p:cBhvr>
                                    </p:animRot>
                                  </p:childTnLst>
                                </p:cTn>
                              </p:par>
                            </p:childTnLst>
                          </p:cTn>
                        </p:par>
                        <p:par>
                          <p:cTn id="23" fill="hold">
                            <p:stCondLst>
                              <p:cond delay="1399"/>
                            </p:stCondLst>
                            <p:childTnLst>
                              <p:par>
                                <p:cTn id="24" presetID="2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par>
                          <p:cTn id="27" fill="hold">
                            <p:stCondLst>
                              <p:cond delay="1899"/>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2133600" y="484505"/>
            <a:ext cx="0" cy="2514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378700" y="382905"/>
            <a:ext cx="2044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311500" y="80436"/>
            <a:ext cx="800219" cy="830997"/>
          </a:xfrm>
          <a:prstGeom prst="rect">
            <a:avLst/>
          </a:prstGeom>
          <a:noFill/>
        </p:spPr>
        <p:txBody>
          <a:bodyPr wrap="none" rtlCol="0">
            <a:spAutoFit/>
          </a:bodyPr>
          <a:lstStyle/>
          <a:p>
            <a:r>
              <a:rPr lang="zh-CN" altLang="en-US" sz="4800" dirty="0">
                <a:latin typeface="方正清刻本悦宋简体" panose="02000000000000000000" pitchFamily="2" charset="-122"/>
                <a:ea typeface="方正清刻本悦宋简体" panose="02000000000000000000" pitchFamily="2" charset="-122"/>
              </a:rPr>
              <a:t>贰</a:t>
            </a:r>
          </a:p>
        </p:txBody>
      </p:sp>
      <p:sp>
        <p:nvSpPr>
          <p:cNvPr id="6" name="矩形 5"/>
          <p:cNvSpPr/>
          <p:nvPr/>
        </p:nvSpPr>
        <p:spPr>
          <a:xfrm>
            <a:off x="2404596" y="981387"/>
            <a:ext cx="613410" cy="1521460"/>
          </a:xfrm>
          <a:prstGeom prst="rect">
            <a:avLst/>
          </a:prstGeom>
        </p:spPr>
        <p:txBody>
          <a:bodyPr vert="eaVert" wrap="none">
            <a:spAutoFit/>
          </a:bodyPr>
          <a:lstStyle/>
          <a:p>
            <a:pPr algn="l"/>
            <a:r>
              <a:rPr lang="zh-CN" altLang="en-US" sz="2800" b="1" dirty="0">
                <a:latin typeface="方正清刻本悦宋简体" panose="02000000000000000000" pitchFamily="2" charset="-122"/>
                <a:ea typeface="方正清刻本悦宋简体" panose="02000000000000000000" pitchFamily="2" charset="-122"/>
                <a:sym typeface="+mn-ea"/>
              </a:rPr>
              <a:t>用户分析</a:t>
            </a:r>
          </a:p>
        </p:txBody>
      </p:sp>
      <p:cxnSp>
        <p:nvCxnSpPr>
          <p:cNvPr id="7" name="直接连接符 6"/>
          <p:cNvCxnSpPr/>
          <p:nvPr/>
        </p:nvCxnSpPr>
        <p:spPr>
          <a:xfrm>
            <a:off x="3111719" y="314324"/>
            <a:ext cx="26540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857876" y="80961"/>
            <a:ext cx="1276242" cy="466725"/>
          </a:xfrm>
          <a:prstGeom prst="rect">
            <a:avLst/>
          </a:prstGeom>
        </p:spPr>
      </p:pic>
      <p:sp>
        <p:nvSpPr>
          <p:cNvPr id="9" name="矩形 8"/>
          <p:cNvSpPr/>
          <p:nvPr/>
        </p:nvSpPr>
        <p:spPr>
          <a:xfrm>
            <a:off x="3018155" y="484505"/>
            <a:ext cx="8745855" cy="4707890"/>
          </a:xfrm>
          <a:prstGeom prst="rect">
            <a:avLst/>
          </a:prstGeom>
        </p:spPr>
        <p:txBody>
          <a:bodyPr wrap="square">
            <a:spAutoFit/>
          </a:bodyPr>
          <a:lstStyle/>
          <a:p>
            <a:pPr>
              <a:lnSpc>
                <a:spcPct val="150000"/>
              </a:lnSpc>
            </a:pPr>
            <a:r>
              <a:rPr lang="en-US" altLang="zh-CN"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策略游戏 这类游戏提供给玩家一个可以多动脑筋思考问题，处理较复杂事情的环境，允许玩家自由控制、管理和使用游戏中的人、或事物，通过这种自由的手段以及玩家们开动脑筋想出的对抗敌人的办法来达到游戏所要求的目标。</a:t>
            </a:r>
          </a:p>
          <a:p>
            <a:pPr>
              <a:lnSpc>
                <a:spcPct val="150000"/>
              </a:lnSpc>
            </a:pPr>
            <a:r>
              <a:rPr lang="zh-CN" altLang="en-US" sz="2000" dirty="0">
                <a:latin typeface="微软雅黑" panose="020B0503020204020204" charset="-122"/>
                <a:ea typeface="微软雅黑" panose="020B0503020204020204" charset="-122"/>
              </a:rPr>
              <a:t>     策略类游戏一直受到大多数玩家的追捧，从早起的《三国志》到《星际争霸》的流行以及《魔兽争霸3》的锦上添花，都为策略类游戏积累了大量的玩家。近几年，回合制策略类桌游也是受到了许多玩家的赞许与喜爱，也让许多不接触策略类端游的人接触并喜爱上策略类游戏。</a:t>
            </a:r>
          </a:p>
          <a:p>
            <a:pPr>
              <a:lnSpc>
                <a:spcPct val="150000"/>
              </a:lnSpc>
            </a:pPr>
            <a:r>
              <a:rPr lang="zh-CN" altLang="en-US" sz="2000" dirty="0">
                <a:latin typeface="微软雅黑" panose="020B0503020204020204" charset="-122"/>
                <a:ea typeface="微软雅黑" panose="020B0503020204020204" charset="-122"/>
              </a:rPr>
              <a:t>    但是由于SLG游戏的复杂性，许多桌游爱好者或者其他游戏的玩家对这类游戏望而生畏，于是我们有了设计一个简单快速的策略类游戏的想法</a:t>
            </a:r>
          </a:p>
        </p:txBody>
      </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130" y="156845"/>
            <a:ext cx="4450080" cy="607695"/>
          </a:xfrm>
          <a:prstGeom prst="rect">
            <a:avLst/>
          </a:prstGeom>
          <a:noFill/>
        </p:spPr>
        <p:txBody>
          <a:bodyPr wrap="none" rtlCol="0" anchor="ctr">
            <a:spAutoFit/>
          </a:bodyPr>
          <a:lstStyle/>
          <a:p>
            <a:pPr>
              <a:lnSpc>
                <a:spcPct val="120000"/>
              </a:lnSpc>
            </a:pPr>
            <a:r>
              <a:rPr lang="zh-CN" altLang="en-US" sz="2800" dirty="0">
                <a:solidFill>
                  <a:schemeClr val="tx1">
                    <a:lumMod val="75000"/>
                    <a:lumOff val="25000"/>
                  </a:schemeClr>
                </a:solidFill>
              </a:rPr>
              <a:t>这是我们从网上找到的数据</a:t>
            </a:r>
          </a:p>
        </p:txBody>
      </p:sp>
      <p:pic>
        <p:nvPicPr>
          <p:cNvPr id="3" name="图片 -2147482609"/>
          <p:cNvPicPr>
            <a:picLocks noChangeAspect="1"/>
          </p:cNvPicPr>
          <p:nvPr/>
        </p:nvPicPr>
        <p:blipFill>
          <a:blip r:embed="rId2"/>
          <a:stretch>
            <a:fillRect/>
          </a:stretch>
        </p:blipFill>
        <p:spPr>
          <a:xfrm>
            <a:off x="716915" y="1165860"/>
            <a:ext cx="4808855" cy="2901950"/>
          </a:xfrm>
          <a:prstGeom prst="rect">
            <a:avLst/>
          </a:prstGeom>
          <a:noFill/>
          <a:ln w="9525">
            <a:noFill/>
          </a:ln>
        </p:spPr>
      </p:pic>
      <p:pic>
        <p:nvPicPr>
          <p:cNvPr id="4" name="图片 1"/>
          <p:cNvPicPr>
            <a:picLocks noChangeAspect="1"/>
          </p:cNvPicPr>
          <p:nvPr/>
        </p:nvPicPr>
        <p:blipFill>
          <a:blip r:embed="rId3"/>
          <a:stretch>
            <a:fillRect/>
          </a:stretch>
        </p:blipFill>
        <p:spPr>
          <a:xfrm>
            <a:off x="5706745" y="1160780"/>
            <a:ext cx="6315075" cy="2907030"/>
          </a:xfrm>
          <a:prstGeom prst="rect">
            <a:avLst/>
          </a:prstGeom>
          <a:noFill/>
          <a:ln w="9525">
            <a:noFill/>
          </a:ln>
        </p:spPr>
      </p:pic>
      <p:sp>
        <p:nvSpPr>
          <p:cNvPr id="100" name="文本框 99"/>
          <p:cNvSpPr txBox="1"/>
          <p:nvPr/>
        </p:nvSpPr>
        <p:spPr>
          <a:xfrm>
            <a:off x="329565" y="4687570"/>
            <a:ext cx="10640060" cy="607695"/>
          </a:xfrm>
          <a:prstGeom prst="rect">
            <a:avLst/>
          </a:prstGeom>
          <a:noFill/>
          <a:ln w="9525">
            <a:noFill/>
          </a:ln>
        </p:spPr>
        <p:txBody>
          <a:bodyPr wrap="square">
            <a:spAutoFit/>
          </a:bodyPr>
          <a:lstStyle/>
          <a:p>
            <a:pPr algn="l">
              <a:lnSpc>
                <a:spcPct val="120000"/>
              </a:lnSpc>
            </a:pPr>
            <a:r>
              <a:rPr lang="en-US" altLang="zh-CN" sz="2000" b="0">
                <a:ea typeface="宋体" panose="02010600030101010101" pitchFamily="2" charset="-122"/>
              </a:rPr>
              <a:t>      </a:t>
            </a:r>
            <a:r>
              <a:rPr lang="zh-CN" altLang="en-US" sz="2800" b="1">
                <a:ea typeface="宋体" panose="02010600030101010101" pitchFamily="2" charset="-122"/>
              </a:rPr>
              <a:t>可见</a:t>
            </a:r>
            <a:r>
              <a:rPr lang="zh-CN" sz="2800" b="1">
                <a:ea typeface="宋体" panose="02010600030101010101" pitchFamily="2" charset="-122"/>
              </a:rPr>
              <a:t>在国内外，策略类移动游戏往往可以带来很高的收入。</a:t>
            </a:r>
          </a:p>
        </p:txBody>
      </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00">
                                            <p:txEl>
                                              <p:pRg st="0" end="0"/>
                                            </p:txEl>
                                          </p:spTgt>
                                        </p:tgtEl>
                                        <p:attrNameLst>
                                          <p:attrName>style.visibility</p:attrName>
                                        </p:attrNameLst>
                                      </p:cBhvr>
                                      <p:to>
                                        <p:strVal val="visible"/>
                                      </p:to>
                                    </p:set>
                                    <p:anim calcmode="lin" valueType="num">
                                      <p:cBhvr additive="base">
                                        <p:cTn id="22"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 name="KSO_WM_DOC_GUID" val="{563dfbc7-bb69-406b-a4d5-eb17b78c851e}"/>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000000"/>
      </a:accent1>
      <a:accent2>
        <a:srgbClr val="5D6969"/>
      </a:accent2>
      <a:accent3>
        <a:srgbClr val="9AB3AA"/>
      </a:accent3>
      <a:accent4>
        <a:srgbClr val="000000"/>
      </a:accent4>
      <a:accent5>
        <a:srgbClr val="5D6969"/>
      </a:accent5>
      <a:accent6>
        <a:srgbClr val="9AB3AA"/>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50</TotalTime>
  <Words>1018</Words>
  <Application>Microsoft Office PowerPoint</Application>
  <PresentationFormat>自定义</PresentationFormat>
  <Paragraphs>125</Paragraphs>
  <Slides>22</Slides>
  <Notes>15</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柚子设计</dc:creator>
  <cp:keywords>MC-PPT模板</cp:keywords>
  <cp:lastModifiedBy>yuxueyong</cp:lastModifiedBy>
  <cp:revision>18</cp:revision>
  <dcterms:created xsi:type="dcterms:W3CDTF">2018-01-07T03:36:00Z</dcterms:created>
  <dcterms:modified xsi:type="dcterms:W3CDTF">2019-03-19T02:39:28Z</dcterms:modified>
  <cp:category>模板</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